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10"/>
  </p:notesMasterIdLst>
  <p:sldIdLst>
    <p:sldId id="256" r:id="rId2"/>
    <p:sldId id="257" r:id="rId3"/>
    <p:sldId id="258" r:id="rId4"/>
    <p:sldId id="259" r:id="rId5"/>
    <p:sldId id="260" r:id="rId6"/>
    <p:sldId id="262" r:id="rId7"/>
    <p:sldId id="266" r:id="rId8"/>
    <p:sldId id="263" r:id="rId9"/>
    <p:sldId id="264" r:id="rId10"/>
    <p:sldId id="265" r:id="rId11"/>
    <p:sldId id="268" r:id="rId12"/>
    <p:sldId id="269" r:id="rId13"/>
    <p:sldId id="270" r:id="rId14"/>
    <p:sldId id="271" r:id="rId15"/>
    <p:sldId id="278" r:id="rId16"/>
    <p:sldId id="272" r:id="rId17"/>
    <p:sldId id="273" r:id="rId18"/>
    <p:sldId id="275" r:id="rId19"/>
    <p:sldId id="276" r:id="rId20"/>
    <p:sldId id="279" r:id="rId21"/>
    <p:sldId id="277" r:id="rId22"/>
    <p:sldId id="280" r:id="rId23"/>
    <p:sldId id="281" r:id="rId24"/>
    <p:sldId id="282" r:id="rId25"/>
    <p:sldId id="283" r:id="rId26"/>
    <p:sldId id="285" r:id="rId27"/>
    <p:sldId id="286" r:id="rId28"/>
    <p:sldId id="288" r:id="rId29"/>
    <p:sldId id="290" r:id="rId30"/>
    <p:sldId id="291" r:id="rId31"/>
    <p:sldId id="292" r:id="rId32"/>
    <p:sldId id="293" r:id="rId33"/>
    <p:sldId id="294"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6" r:id="rId62"/>
    <p:sldId id="327" r:id="rId63"/>
    <p:sldId id="328" r:id="rId64"/>
    <p:sldId id="329" r:id="rId65"/>
    <p:sldId id="332" r:id="rId66"/>
    <p:sldId id="333" r:id="rId67"/>
    <p:sldId id="334" r:id="rId68"/>
    <p:sldId id="335" r:id="rId69"/>
    <p:sldId id="371" r:id="rId70"/>
    <p:sldId id="372" r:id="rId71"/>
    <p:sldId id="373" r:id="rId72"/>
    <p:sldId id="374" r:id="rId73"/>
    <p:sldId id="375" r:id="rId74"/>
    <p:sldId id="376" r:id="rId75"/>
    <p:sldId id="377" r:id="rId76"/>
    <p:sldId id="378" r:id="rId77"/>
    <p:sldId id="337" r:id="rId78"/>
    <p:sldId id="338" r:id="rId79"/>
    <p:sldId id="353" r:id="rId80"/>
    <p:sldId id="339" r:id="rId81"/>
    <p:sldId id="344" r:id="rId82"/>
    <p:sldId id="340" r:id="rId83"/>
    <p:sldId id="341" r:id="rId84"/>
    <p:sldId id="342" r:id="rId85"/>
    <p:sldId id="345" r:id="rId86"/>
    <p:sldId id="346" r:id="rId87"/>
    <p:sldId id="347" r:id="rId88"/>
    <p:sldId id="348" r:id="rId89"/>
    <p:sldId id="349" r:id="rId90"/>
    <p:sldId id="350" r:id="rId91"/>
    <p:sldId id="351" r:id="rId92"/>
    <p:sldId id="343" r:id="rId93"/>
    <p:sldId id="352" r:id="rId94"/>
    <p:sldId id="354" r:id="rId95"/>
    <p:sldId id="356" r:id="rId96"/>
    <p:sldId id="357" r:id="rId97"/>
    <p:sldId id="358" r:id="rId98"/>
    <p:sldId id="359" r:id="rId99"/>
    <p:sldId id="360" r:id="rId100"/>
    <p:sldId id="361" r:id="rId101"/>
    <p:sldId id="362" r:id="rId102"/>
    <p:sldId id="363" r:id="rId103"/>
    <p:sldId id="364" r:id="rId104"/>
    <p:sldId id="368" r:id="rId105"/>
    <p:sldId id="367" r:id="rId106"/>
    <p:sldId id="369" r:id="rId107"/>
    <p:sldId id="370" r:id="rId108"/>
    <p:sldId id="36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75"/>
  </p:normalViewPr>
  <p:slideViewPr>
    <p:cSldViewPr snapToGrid="0" snapToObjects="1">
      <p:cViewPr varScale="1">
        <p:scale>
          <a:sx n="77" d="100"/>
          <a:sy n="77"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BFA29-40BF-9745-8A11-DF06C2C02561}" type="datetimeFigureOut">
              <a:rPr lang="en-US" smtClean="0"/>
              <a:t>3/22/2019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B9590-C5C5-F645-96E8-4ADC966764F4}" type="slidenum">
              <a:rPr lang="en-US" smtClean="0"/>
              <a:t>‹#›</a:t>
            </a:fld>
            <a:endParaRPr lang="en-US"/>
          </a:p>
        </p:txBody>
      </p:sp>
    </p:spTree>
    <p:extLst>
      <p:ext uri="{BB962C8B-B14F-4D97-AF65-F5344CB8AC3E}">
        <p14:creationId xmlns:p14="http://schemas.microsoft.com/office/powerpoint/2010/main" val="77171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090A392-E61C-784A-A8F0-EC2332D2AEB5}"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92F2AE-B9CA-724A-8E54-866643E9C513}"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E92F2AE-B9CA-724A-8E54-866643E9C513}" type="datetimeFigureOut">
              <a:rPr lang="en-US" smtClean="0"/>
              <a:t>3/22/2019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090A392-E61C-784A-A8F0-EC2332D2AEB5}"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92F2AE-B9CA-724A-8E54-866643E9C513}"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92F2AE-B9CA-724A-8E54-866643E9C513}" type="datetimeFigureOut">
              <a:rPr lang="en-US" smtClean="0"/>
              <a:t>3/22/2019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0A392-E61C-784A-A8F0-EC2332D2AEB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92F2AE-B9CA-724A-8E54-866643E9C513}" type="datetimeFigureOut">
              <a:rPr lang="en-US" smtClean="0"/>
              <a:t>3/22/2019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0A392-E61C-784A-A8F0-EC2332D2AEB5}"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2F2AE-B9CA-724A-8E54-866643E9C513}" type="datetimeFigureOut">
              <a:rPr lang="en-US" smtClean="0"/>
              <a:t>3/22/2019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92F2AE-B9CA-724A-8E54-866643E9C513}"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92F2AE-B9CA-724A-8E54-866643E9C513}" type="datetimeFigureOut">
              <a:rPr lang="en-US" smtClean="0"/>
              <a:t>3/22/2019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92F2AE-B9CA-724A-8E54-866643E9C513}" type="datetimeFigureOut">
              <a:rPr lang="en-US" smtClean="0"/>
              <a:t>3/22/2019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090A392-E61C-784A-A8F0-EC2332D2AEB5}" type="slidenum">
              <a:rPr lang="en-US" smtClean="0"/>
              <a:t>‹#›</a:t>
            </a:fld>
            <a:endParaRPr lang="en-US"/>
          </a:p>
        </p:txBody>
      </p:sp>
    </p:spTree>
    <p:extLst>
      <p:ext uri="{BB962C8B-B14F-4D97-AF65-F5344CB8AC3E}">
        <p14:creationId xmlns:p14="http://schemas.microsoft.com/office/powerpoint/2010/main" val="20364270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hatis.techtarget.com/definition/open-source"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hatis.techtarget.com/definition/operating-system-O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ocker.com/compose/overview/#preserve-volume-data-when-containers-are-created" TargetMode="External"/><Relationship Id="rId2" Type="http://schemas.openxmlformats.org/officeDocument/2006/relationships/hyperlink" Target="https://docs.docker.com/compose/overview/#Multiple-isolated-environments-on-a-single-host" TargetMode="External"/><Relationship Id="rId1" Type="http://schemas.openxmlformats.org/officeDocument/2006/relationships/slideLayout" Target="../slideLayouts/slideLayout2.xml"/><Relationship Id="rId5" Type="http://schemas.openxmlformats.org/officeDocument/2006/relationships/hyperlink" Target="https://docs.docker.com/compose/overview/#variables-and-moving-a-composition-between-environments" TargetMode="External"/><Relationship Id="rId4" Type="http://schemas.openxmlformats.org/officeDocument/2006/relationships/hyperlink" Target="https://docs.docker.com/compose/overview/#only-recreate-containers-that-have-change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hyperlink" Target="https://kubernetes.i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Monolithic Architecture</a:t>
            </a:r>
          </a:p>
        </p:txBody>
      </p:sp>
    </p:spTree>
    <p:extLst>
      <p:ext uri="{BB962C8B-B14F-4D97-AF65-F5344CB8AC3E}">
        <p14:creationId xmlns:p14="http://schemas.microsoft.com/office/powerpoint/2010/main" val="1160146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Microservice</a:t>
            </a:r>
            <a:r>
              <a:rPr lang="en-US" sz="4000" dirty="0"/>
              <a:t> Features</a:t>
            </a:r>
          </a:p>
        </p:txBody>
      </p:sp>
      <p:sp>
        <p:nvSpPr>
          <p:cNvPr id="3" name="Content Placeholder 2"/>
          <p:cNvSpPr>
            <a:spLocks noGrp="1"/>
          </p:cNvSpPr>
          <p:nvPr>
            <p:ph idx="1"/>
          </p:nvPr>
        </p:nvSpPr>
        <p:spPr/>
        <p:txBody>
          <a:bodyPr/>
          <a:lstStyle/>
          <a:p>
            <a:r>
              <a:rPr lang="en-US" b="1" dirty="0"/>
              <a:t>Decoupling</a:t>
            </a:r>
            <a:r>
              <a:rPr lang="en-US" dirty="0"/>
              <a:t> : Easily built, altered and scaled</a:t>
            </a:r>
          </a:p>
          <a:p>
            <a:r>
              <a:rPr lang="en-US" b="1" dirty="0"/>
              <a:t>Autonomy</a:t>
            </a:r>
            <a:r>
              <a:rPr lang="en-US" dirty="0"/>
              <a:t> : Teams work Independently</a:t>
            </a:r>
          </a:p>
          <a:p>
            <a:r>
              <a:rPr lang="en-US" b="1" dirty="0"/>
              <a:t>Agility</a:t>
            </a:r>
            <a:r>
              <a:rPr lang="en-US" dirty="0"/>
              <a:t> : Features are quick developed</a:t>
            </a:r>
          </a:p>
          <a:p>
            <a:r>
              <a:rPr lang="en-US" b="1" dirty="0"/>
              <a:t>Scalable : </a:t>
            </a:r>
            <a:r>
              <a:rPr lang="en-US" dirty="0"/>
              <a:t>Can create many replica of </a:t>
            </a:r>
            <a:r>
              <a:rPr lang="en-US" dirty="0" err="1"/>
              <a:t>microservices</a:t>
            </a:r>
            <a:r>
              <a:rPr lang="en-US" dirty="0"/>
              <a:t>.</a:t>
            </a:r>
          </a:p>
          <a:p>
            <a:r>
              <a:rPr lang="en-US" b="1" dirty="0"/>
              <a:t>De-centralized Governance </a:t>
            </a:r>
            <a:r>
              <a:rPr lang="en-US" dirty="0"/>
              <a:t>: No standard patterns.</a:t>
            </a:r>
          </a:p>
          <a:p>
            <a:r>
              <a:rPr lang="en-US" b="1" dirty="0"/>
              <a:t>Continuous Delivery </a:t>
            </a:r>
            <a:r>
              <a:rPr lang="en-US" dirty="0"/>
              <a:t>:  Allows frequent releases.</a:t>
            </a:r>
          </a:p>
          <a:p>
            <a:r>
              <a:rPr lang="en-US" b="1" dirty="0"/>
              <a:t>Responsibility</a:t>
            </a:r>
            <a:r>
              <a:rPr lang="en-US" dirty="0"/>
              <a:t> : Applications are now treated as products.</a:t>
            </a:r>
          </a:p>
          <a:p>
            <a:r>
              <a:rPr lang="en-US" b="1" dirty="0"/>
              <a:t>Componentization</a:t>
            </a:r>
            <a:r>
              <a:rPr lang="en-US" dirty="0"/>
              <a:t> : Components can be easily replaced.</a:t>
            </a:r>
          </a:p>
          <a:p>
            <a:endParaRPr lang="en-US" dirty="0"/>
          </a:p>
        </p:txBody>
      </p:sp>
    </p:spTree>
    <p:extLst>
      <p:ext uri="{BB962C8B-B14F-4D97-AF65-F5344CB8AC3E}">
        <p14:creationId xmlns:p14="http://schemas.microsoft.com/office/powerpoint/2010/main" val="2116309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495300"/>
            <a:ext cx="10058400" cy="5329686"/>
          </a:xfrm>
          <a:prstGeom prst="rect">
            <a:avLst/>
          </a:prstGeom>
          <a:ln>
            <a:solidFill>
              <a:schemeClr val="tx1"/>
            </a:solidFill>
          </a:ln>
        </p:spPr>
      </p:pic>
    </p:spTree>
    <p:extLst>
      <p:ext uri="{BB962C8B-B14F-4D97-AF65-F5344CB8AC3E}">
        <p14:creationId xmlns:p14="http://schemas.microsoft.com/office/powerpoint/2010/main" val="1599170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28373"/>
            <a:ext cx="10058400" cy="655399"/>
          </a:xfrm>
        </p:spPr>
        <p:txBody>
          <a:bodyPr>
            <a:normAutofit/>
          </a:bodyPr>
          <a:lstStyle/>
          <a:p>
            <a:pPr algn="ctr"/>
            <a:r>
              <a:rPr lang="en-US" sz="4000" dirty="0"/>
              <a:t>Scaling-PODS</a:t>
            </a:r>
          </a:p>
        </p:txBody>
      </p:sp>
      <p:sp>
        <p:nvSpPr>
          <p:cNvPr id="3" name="Content Placeholder 2"/>
          <p:cNvSpPr>
            <a:spLocks noGrp="1"/>
          </p:cNvSpPr>
          <p:nvPr>
            <p:ph idx="1"/>
          </p:nvPr>
        </p:nvSpPr>
        <p:spPr>
          <a:xfrm>
            <a:off x="1069848" y="1567543"/>
            <a:ext cx="10058400" cy="4604657"/>
          </a:xfrm>
        </p:spPr>
        <p:txBody>
          <a:bodyPr/>
          <a:lstStyle/>
          <a:p>
            <a:r>
              <a:rPr lang="en-US" dirty="0"/>
              <a:t>Stateless Applications can be scaled horizontally</a:t>
            </a:r>
          </a:p>
          <a:p>
            <a:r>
              <a:rPr lang="en-US" dirty="0"/>
              <a:t>Stateless: Your application does not have a state, Its does not write to any local files/session</a:t>
            </a:r>
          </a:p>
          <a:p>
            <a:r>
              <a:rPr lang="en-US" dirty="0"/>
              <a:t>All Databases are </a:t>
            </a:r>
            <a:r>
              <a:rPr lang="en-US" dirty="0" err="1"/>
              <a:t>stateful</a:t>
            </a:r>
            <a:r>
              <a:rPr lang="en-US" dirty="0"/>
              <a:t> in nature, they have database files that can not be split over multiple instances.</a:t>
            </a:r>
          </a:p>
          <a:p>
            <a:r>
              <a:rPr lang="en-US" dirty="0"/>
              <a:t>Most web applications can be made stateless.</a:t>
            </a:r>
          </a:p>
          <a:p>
            <a:r>
              <a:rPr lang="en-US" dirty="0"/>
              <a:t>Session data must be placed outside container.</a:t>
            </a:r>
          </a:p>
          <a:p>
            <a:r>
              <a:rPr lang="en-US" dirty="0"/>
              <a:t>Any files can not be saved locally in container</a:t>
            </a:r>
          </a:p>
          <a:p>
            <a:r>
              <a:rPr lang="en-US" dirty="0" err="1"/>
              <a:t>Stateful</a:t>
            </a:r>
            <a:r>
              <a:rPr lang="en-US" dirty="0"/>
              <a:t> apps can be scaled vertically(Allocate more memory/CPU)</a:t>
            </a:r>
          </a:p>
        </p:txBody>
      </p:sp>
    </p:spTree>
    <p:extLst>
      <p:ext uri="{BB962C8B-B14F-4D97-AF65-F5344CB8AC3E}">
        <p14:creationId xmlns:p14="http://schemas.microsoft.com/office/powerpoint/2010/main" val="46707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43524"/>
          </a:xfrm>
        </p:spPr>
        <p:txBody>
          <a:bodyPr>
            <a:normAutofit/>
          </a:bodyPr>
          <a:lstStyle/>
          <a:p>
            <a:pPr algn="ctr"/>
            <a:r>
              <a:rPr lang="en-US" sz="4000" dirty="0"/>
              <a:t>Scaling-Replication Controller</a:t>
            </a:r>
          </a:p>
        </p:txBody>
      </p:sp>
      <p:sp>
        <p:nvSpPr>
          <p:cNvPr id="3" name="Content Placeholder 2"/>
          <p:cNvSpPr>
            <a:spLocks noGrp="1"/>
          </p:cNvSpPr>
          <p:nvPr>
            <p:ph idx="1"/>
          </p:nvPr>
        </p:nvSpPr>
        <p:spPr>
          <a:xfrm>
            <a:off x="1069848" y="1401288"/>
            <a:ext cx="10058400" cy="4770912"/>
          </a:xfrm>
        </p:spPr>
        <p:txBody>
          <a:bodyPr/>
          <a:lstStyle/>
          <a:p>
            <a:r>
              <a:rPr lang="en-US" dirty="0"/>
              <a:t>Scaling in Kubernetes can be done using Replication Controller.</a:t>
            </a:r>
          </a:p>
          <a:p>
            <a:r>
              <a:rPr lang="en-US" dirty="0"/>
              <a:t>RC will ensure a specified number of POD replicas will run all time</a:t>
            </a:r>
          </a:p>
          <a:p>
            <a:r>
              <a:rPr lang="en-US" dirty="0"/>
              <a:t>A pod created with RC will automatically be replace if they </a:t>
            </a:r>
            <a:r>
              <a:rPr lang="en-US" dirty="0" err="1"/>
              <a:t>fail,get</a:t>
            </a:r>
            <a:r>
              <a:rPr lang="en-US" dirty="0"/>
              <a:t> deleted/terminated.</a:t>
            </a:r>
          </a:p>
          <a:p>
            <a:r>
              <a:rPr lang="en-US" dirty="0"/>
              <a:t>You can run RC with just 1 replica</a:t>
            </a:r>
          </a:p>
          <a:p>
            <a:r>
              <a:rPr lang="en-US" dirty="0"/>
              <a:t>This makes sure the pod is always running.</a:t>
            </a:r>
          </a:p>
        </p:txBody>
      </p:sp>
    </p:spTree>
    <p:extLst>
      <p:ext uri="{BB962C8B-B14F-4D97-AF65-F5344CB8AC3E}">
        <p14:creationId xmlns:p14="http://schemas.microsoft.com/office/powerpoint/2010/main" val="10286884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62277"/>
          </a:xfrm>
        </p:spPr>
        <p:txBody>
          <a:bodyPr>
            <a:normAutofit/>
          </a:bodyPr>
          <a:lstStyle/>
          <a:p>
            <a:pPr algn="ctr"/>
            <a:r>
              <a:rPr lang="en-US" sz="4000" dirty="0"/>
              <a:t>RC-DEMO</a:t>
            </a:r>
          </a:p>
        </p:txBody>
      </p:sp>
      <p:sp>
        <p:nvSpPr>
          <p:cNvPr id="3" name="Content Placeholder 2"/>
          <p:cNvSpPr>
            <a:spLocks noGrp="1"/>
          </p:cNvSpPr>
          <p:nvPr>
            <p:ph idx="1"/>
          </p:nvPr>
        </p:nvSpPr>
        <p:spPr>
          <a:xfrm>
            <a:off x="1069848" y="1246908"/>
            <a:ext cx="10058400" cy="4809507"/>
          </a:xfrm>
        </p:spPr>
        <p:txBody>
          <a:bodyPr/>
          <a:lstStyle/>
          <a:p>
            <a:r>
              <a:rPr lang="en-US" dirty="0"/>
              <a:t>Go to replication-controller folder.</a:t>
            </a:r>
          </a:p>
          <a:p>
            <a:r>
              <a:rPr lang="en-US" b="1" dirty="0" err="1"/>
              <a:t>Kubectl</a:t>
            </a:r>
            <a:r>
              <a:rPr lang="en-US" b="1" dirty="0"/>
              <a:t> create -f </a:t>
            </a:r>
            <a:r>
              <a:rPr lang="en-US" b="1" dirty="0" err="1"/>
              <a:t>helloworld-repl-controller.yml</a:t>
            </a:r>
            <a:endParaRPr lang="en-US" b="1" dirty="0"/>
          </a:p>
          <a:p>
            <a:r>
              <a:rPr lang="en-US" b="1" dirty="0" err="1"/>
              <a:t>Kubectl</a:t>
            </a:r>
            <a:r>
              <a:rPr lang="en-US" b="1" dirty="0"/>
              <a:t> get </a:t>
            </a:r>
            <a:r>
              <a:rPr lang="en-US" b="1" dirty="0" err="1"/>
              <a:t>rc</a:t>
            </a:r>
            <a:endParaRPr lang="en-US" b="1" dirty="0"/>
          </a:p>
          <a:p>
            <a:r>
              <a:rPr lang="en-US" dirty="0"/>
              <a:t>You can scale </a:t>
            </a:r>
            <a:r>
              <a:rPr lang="en-US" dirty="0" err="1"/>
              <a:t>rc</a:t>
            </a:r>
            <a:r>
              <a:rPr lang="en-US" dirty="0"/>
              <a:t> by below command.</a:t>
            </a:r>
          </a:p>
          <a:p>
            <a:r>
              <a:rPr lang="en-US" b="1" dirty="0" err="1"/>
              <a:t>Kubectl</a:t>
            </a:r>
            <a:r>
              <a:rPr lang="en-US" b="1" dirty="0"/>
              <a:t> scale --replicas=4 </a:t>
            </a:r>
            <a:r>
              <a:rPr lang="mr-IN" b="1" dirty="0"/>
              <a:t>–</a:t>
            </a:r>
            <a:r>
              <a:rPr lang="en-US" b="1" dirty="0"/>
              <a:t>f &lt;</a:t>
            </a:r>
            <a:r>
              <a:rPr lang="en-US" b="1" dirty="0" err="1"/>
              <a:t>yml</a:t>
            </a:r>
            <a:r>
              <a:rPr lang="en-US" b="1" dirty="0"/>
              <a:t> file for replica controller&gt;</a:t>
            </a:r>
          </a:p>
          <a:p>
            <a:r>
              <a:rPr lang="en-US" b="1" dirty="0"/>
              <a:t>OR</a:t>
            </a:r>
          </a:p>
          <a:p>
            <a:r>
              <a:rPr lang="en-US" b="1" dirty="0" err="1"/>
              <a:t>Kubectl</a:t>
            </a:r>
            <a:r>
              <a:rPr lang="en-US" b="1" dirty="0"/>
              <a:t> scale --replicas=1 </a:t>
            </a:r>
            <a:r>
              <a:rPr lang="en-US" b="1" dirty="0" err="1"/>
              <a:t>rc</a:t>
            </a:r>
            <a:r>
              <a:rPr lang="en-US" b="1" dirty="0"/>
              <a:t>/</a:t>
            </a:r>
            <a:r>
              <a:rPr lang="en-US" b="1" dirty="0" err="1"/>
              <a:t>rc_name</a:t>
            </a:r>
            <a:endParaRPr lang="en-US" b="1" dirty="0"/>
          </a:p>
        </p:txBody>
      </p:sp>
    </p:spTree>
    <p:extLst>
      <p:ext uri="{BB962C8B-B14F-4D97-AF65-F5344CB8AC3E}">
        <p14:creationId xmlns:p14="http://schemas.microsoft.com/office/powerpoint/2010/main" val="1177798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14776"/>
          </a:xfrm>
        </p:spPr>
        <p:txBody>
          <a:bodyPr>
            <a:normAutofit/>
          </a:bodyPr>
          <a:lstStyle/>
          <a:p>
            <a:pPr algn="ctr"/>
            <a:r>
              <a:rPr lang="en-US" sz="4000" dirty="0"/>
              <a:t>Replication SET</a:t>
            </a:r>
          </a:p>
        </p:txBody>
      </p:sp>
      <p:sp>
        <p:nvSpPr>
          <p:cNvPr id="3" name="Content Placeholder 2"/>
          <p:cNvSpPr>
            <a:spLocks noGrp="1"/>
          </p:cNvSpPr>
          <p:nvPr>
            <p:ph idx="1"/>
          </p:nvPr>
        </p:nvSpPr>
        <p:spPr>
          <a:xfrm>
            <a:off x="1069848" y="1199408"/>
            <a:ext cx="10058400" cy="5094514"/>
          </a:xfrm>
        </p:spPr>
        <p:txBody>
          <a:bodyPr/>
          <a:lstStyle/>
          <a:p>
            <a:r>
              <a:rPr lang="en-US" dirty="0"/>
              <a:t>Next Generation Replication Controller.</a:t>
            </a:r>
          </a:p>
          <a:p>
            <a:r>
              <a:rPr lang="en-US" dirty="0"/>
              <a:t>It </a:t>
            </a:r>
            <a:r>
              <a:rPr lang="en-US" dirty="0" err="1"/>
              <a:t>suuports</a:t>
            </a:r>
            <a:r>
              <a:rPr lang="en-US" dirty="0"/>
              <a:t> new selector that can do selection based on filtering according to set values.</a:t>
            </a:r>
          </a:p>
          <a:p>
            <a:r>
              <a:rPr lang="en-US" dirty="0" err="1"/>
              <a:t>E.g</a:t>
            </a:r>
            <a:r>
              <a:rPr lang="en-US" dirty="0"/>
              <a:t> “Environment” either dev or test</a:t>
            </a:r>
          </a:p>
          <a:p>
            <a:r>
              <a:rPr lang="en-US" dirty="0"/>
              <a:t>Not only based on equality like RC.</a:t>
            </a:r>
          </a:p>
          <a:p>
            <a:r>
              <a:rPr lang="en-US" dirty="0" err="1"/>
              <a:t>E.g</a:t>
            </a:r>
            <a:r>
              <a:rPr lang="en-US" dirty="0"/>
              <a:t> “Environment” == “dev”</a:t>
            </a:r>
          </a:p>
          <a:p>
            <a:r>
              <a:rPr lang="en-US" dirty="0"/>
              <a:t>RS rather than RC used by deployment object</a:t>
            </a:r>
          </a:p>
        </p:txBody>
      </p:sp>
    </p:spTree>
    <p:extLst>
      <p:ext uri="{BB962C8B-B14F-4D97-AF65-F5344CB8AC3E}">
        <p14:creationId xmlns:p14="http://schemas.microsoft.com/office/powerpoint/2010/main" val="1715296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6028"/>
          </a:xfrm>
        </p:spPr>
        <p:txBody>
          <a:bodyPr/>
          <a:lstStyle/>
          <a:p>
            <a:pPr algn="ctr"/>
            <a:r>
              <a:rPr lang="en-US" sz="4000" dirty="0"/>
              <a:t>Deployments</a:t>
            </a:r>
          </a:p>
        </p:txBody>
      </p:sp>
      <p:sp>
        <p:nvSpPr>
          <p:cNvPr id="3" name="Content Placeholder 2"/>
          <p:cNvSpPr>
            <a:spLocks noGrp="1"/>
          </p:cNvSpPr>
          <p:nvPr>
            <p:ph idx="1"/>
          </p:nvPr>
        </p:nvSpPr>
        <p:spPr/>
        <p:txBody>
          <a:bodyPr/>
          <a:lstStyle/>
          <a:p>
            <a:r>
              <a:rPr lang="en-US" dirty="0"/>
              <a:t>This allows you to do app Deployment.</a:t>
            </a:r>
          </a:p>
          <a:p>
            <a:r>
              <a:rPr lang="en-US" dirty="0"/>
              <a:t>When using Deployment object, you define the state of your application.</a:t>
            </a:r>
          </a:p>
          <a:p>
            <a:r>
              <a:rPr lang="en-US" dirty="0"/>
              <a:t>Kubernetes will make sure the clusters matches your desired state.</a:t>
            </a:r>
          </a:p>
          <a:p>
            <a:r>
              <a:rPr lang="en-US" dirty="0"/>
              <a:t>So just RC and RS </a:t>
            </a:r>
            <a:r>
              <a:rPr lang="en-US" dirty="0" err="1"/>
              <a:t>migtht</a:t>
            </a:r>
            <a:r>
              <a:rPr lang="en-US" dirty="0"/>
              <a:t> be cumbersome to </a:t>
            </a:r>
            <a:r>
              <a:rPr lang="en-US" dirty="0" err="1"/>
              <a:t>deploye</a:t>
            </a:r>
            <a:r>
              <a:rPr lang="en-US" dirty="0"/>
              <a:t> apps</a:t>
            </a:r>
          </a:p>
          <a:p>
            <a:endParaRPr lang="en-US" dirty="0"/>
          </a:p>
        </p:txBody>
      </p:sp>
    </p:spTree>
    <p:extLst>
      <p:ext uri="{BB962C8B-B14F-4D97-AF65-F5344CB8AC3E}">
        <p14:creationId xmlns:p14="http://schemas.microsoft.com/office/powerpoint/2010/main" val="13427752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62277"/>
          </a:xfrm>
        </p:spPr>
        <p:txBody>
          <a:bodyPr>
            <a:normAutofit/>
          </a:bodyPr>
          <a:lstStyle/>
          <a:p>
            <a:pPr algn="ctr"/>
            <a:r>
              <a:rPr lang="en-US" sz="4000" dirty="0"/>
              <a:t>Deployment</a:t>
            </a:r>
          </a:p>
        </p:txBody>
      </p:sp>
      <p:sp>
        <p:nvSpPr>
          <p:cNvPr id="3" name="Content Placeholder 2"/>
          <p:cNvSpPr>
            <a:spLocks noGrp="1"/>
          </p:cNvSpPr>
          <p:nvPr>
            <p:ph idx="1"/>
          </p:nvPr>
        </p:nvSpPr>
        <p:spPr>
          <a:xfrm>
            <a:off x="1069848" y="1353787"/>
            <a:ext cx="10058400" cy="4818413"/>
          </a:xfrm>
        </p:spPr>
        <p:txBody>
          <a:bodyPr/>
          <a:lstStyle/>
          <a:p>
            <a:r>
              <a:rPr lang="en-US" dirty="0"/>
              <a:t>With Deployment object you can.</a:t>
            </a:r>
          </a:p>
          <a:p>
            <a:endParaRPr lang="en-US" dirty="0"/>
          </a:p>
          <a:p>
            <a:r>
              <a:rPr lang="en-US" b="1" dirty="0"/>
              <a:t>Create</a:t>
            </a:r>
            <a:r>
              <a:rPr lang="en-US" dirty="0"/>
              <a:t> a new deployment.</a:t>
            </a:r>
          </a:p>
          <a:p>
            <a:r>
              <a:rPr lang="en-US" b="1" dirty="0"/>
              <a:t>Update</a:t>
            </a:r>
            <a:r>
              <a:rPr lang="en-US" dirty="0"/>
              <a:t> a deployment</a:t>
            </a:r>
          </a:p>
          <a:p>
            <a:r>
              <a:rPr lang="en-US" b="1" dirty="0"/>
              <a:t>Rolling</a:t>
            </a:r>
            <a:r>
              <a:rPr lang="en-US" dirty="0"/>
              <a:t> update</a:t>
            </a:r>
          </a:p>
          <a:p>
            <a:r>
              <a:rPr lang="en-US" b="1" dirty="0"/>
              <a:t>Rollback</a:t>
            </a:r>
            <a:r>
              <a:rPr lang="en-US" dirty="0"/>
              <a:t> to previous version.</a:t>
            </a:r>
          </a:p>
          <a:p>
            <a:r>
              <a:rPr lang="en-US" b="1" dirty="0"/>
              <a:t>Pause/Resume</a:t>
            </a:r>
            <a:r>
              <a:rPr lang="en-US" dirty="0"/>
              <a:t> deployment.</a:t>
            </a:r>
          </a:p>
          <a:p>
            <a:endParaRPr lang="en-US" dirty="0"/>
          </a:p>
          <a:p>
            <a:r>
              <a:rPr lang="en-US" dirty="0"/>
              <a:t>You can create service for your deployment by below command.</a:t>
            </a:r>
          </a:p>
          <a:p>
            <a:r>
              <a:rPr lang="en-US" b="1" dirty="0" err="1"/>
              <a:t>kubectl</a:t>
            </a:r>
            <a:r>
              <a:rPr lang="en-US" b="1" dirty="0"/>
              <a:t> expose deployment &lt;</a:t>
            </a:r>
            <a:r>
              <a:rPr lang="en-US" b="1" dirty="0" err="1"/>
              <a:t>Deployment_name</a:t>
            </a:r>
            <a:r>
              <a:rPr lang="en-US" b="1" dirty="0"/>
              <a:t>&gt; --type=</a:t>
            </a:r>
            <a:r>
              <a:rPr lang="en-US" b="1" dirty="0" err="1"/>
              <a:t>NodePort</a:t>
            </a:r>
            <a:endParaRPr lang="en-US" b="1" dirty="0"/>
          </a:p>
        </p:txBody>
      </p:sp>
    </p:spTree>
    <p:extLst>
      <p:ext uri="{BB962C8B-B14F-4D97-AF65-F5344CB8AC3E}">
        <p14:creationId xmlns:p14="http://schemas.microsoft.com/office/powerpoint/2010/main" val="497984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33529"/>
          </a:xfrm>
        </p:spPr>
        <p:txBody>
          <a:bodyPr>
            <a:normAutofit/>
          </a:bodyPr>
          <a:lstStyle/>
          <a:p>
            <a:pPr algn="ctr"/>
            <a:r>
              <a:rPr lang="en-US" sz="4000" dirty="0"/>
              <a:t>Commands-deployment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82" y="1317625"/>
            <a:ext cx="9436586" cy="4854575"/>
          </a:xfrm>
          <a:ln>
            <a:solidFill>
              <a:schemeClr val="tx1"/>
            </a:solidFill>
          </a:ln>
        </p:spPr>
      </p:pic>
    </p:spTree>
    <p:extLst>
      <p:ext uri="{BB962C8B-B14F-4D97-AF65-F5344CB8AC3E}">
        <p14:creationId xmlns:p14="http://schemas.microsoft.com/office/powerpoint/2010/main" val="4793248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971" y="0"/>
            <a:ext cx="10058400" cy="916656"/>
          </a:xfrm>
        </p:spPr>
        <p:txBody>
          <a:bodyPr>
            <a:normAutofit/>
          </a:bodyPr>
          <a:lstStyle/>
          <a:p>
            <a:pPr algn="ctr"/>
            <a:r>
              <a:rPr lang="en-US" sz="4000" dirty="0"/>
              <a:t>Sample Application on K8s</a:t>
            </a:r>
          </a:p>
        </p:txBody>
      </p:sp>
      <p:sp>
        <p:nvSpPr>
          <p:cNvPr id="3" name="Content Placeholder 2"/>
          <p:cNvSpPr>
            <a:spLocks noGrp="1"/>
          </p:cNvSpPr>
          <p:nvPr>
            <p:ph idx="1"/>
          </p:nvPr>
        </p:nvSpPr>
        <p:spPr>
          <a:xfrm>
            <a:off x="1069848" y="916656"/>
            <a:ext cx="10058400" cy="5255544"/>
          </a:xfrm>
        </p:spPr>
        <p:txBody>
          <a:bodyPr/>
          <a:lstStyle/>
          <a:p>
            <a:r>
              <a:rPr lang="en-US" dirty="0"/>
              <a:t>Lets run </a:t>
            </a:r>
            <a:r>
              <a:rPr lang="en-US" dirty="0" err="1"/>
              <a:t>nginx</a:t>
            </a:r>
            <a:r>
              <a:rPr lang="en-US" dirty="0"/>
              <a:t> application on Kubernetes.</a:t>
            </a:r>
          </a:p>
          <a:p>
            <a:r>
              <a:rPr lang="en-US" dirty="0" err="1"/>
              <a:t>kubectl</a:t>
            </a:r>
            <a:r>
              <a:rPr lang="en-US" dirty="0"/>
              <a:t> run sample-</a:t>
            </a:r>
            <a:r>
              <a:rPr lang="en-US" dirty="0" err="1"/>
              <a:t>nginx</a:t>
            </a:r>
            <a:r>
              <a:rPr lang="en-US" dirty="0"/>
              <a:t> --image=</a:t>
            </a:r>
            <a:r>
              <a:rPr lang="en-US" dirty="0" err="1"/>
              <a:t>nginx</a:t>
            </a:r>
            <a:r>
              <a:rPr lang="en-US" dirty="0"/>
              <a:t> --replicas=2 --port=80</a:t>
            </a:r>
          </a:p>
          <a:p>
            <a:r>
              <a:rPr lang="en-US" dirty="0" err="1"/>
              <a:t>kubectl</a:t>
            </a:r>
            <a:r>
              <a:rPr lang="en-US" dirty="0"/>
              <a:t> get pods</a:t>
            </a:r>
          </a:p>
          <a:p>
            <a:r>
              <a:rPr lang="en-US" dirty="0" err="1"/>
              <a:t>kubectl</a:t>
            </a:r>
            <a:r>
              <a:rPr lang="en-US" dirty="0"/>
              <a:t> get deployment</a:t>
            </a:r>
          </a:p>
          <a:p>
            <a:r>
              <a:rPr lang="en-US" dirty="0" err="1"/>
              <a:t>kubectl</a:t>
            </a:r>
            <a:r>
              <a:rPr lang="en-US" dirty="0"/>
              <a:t> expose deployment sample-</a:t>
            </a:r>
            <a:r>
              <a:rPr lang="en-US" dirty="0" err="1"/>
              <a:t>nginx</a:t>
            </a:r>
            <a:r>
              <a:rPr lang="en-US" dirty="0"/>
              <a:t> --port=80 --type=</a:t>
            </a:r>
            <a:r>
              <a:rPr lang="en-US" dirty="0" err="1"/>
              <a:t>LoadBalancer</a:t>
            </a:r>
            <a:endParaRPr lang="en-US" dirty="0"/>
          </a:p>
          <a:p>
            <a:r>
              <a:rPr lang="en-US" dirty="0" err="1"/>
              <a:t>kubectl</a:t>
            </a:r>
            <a:r>
              <a:rPr lang="en-US" dirty="0"/>
              <a:t> get services</a:t>
            </a:r>
          </a:p>
          <a:p>
            <a:r>
              <a:rPr lang="en-US" dirty="0" err="1"/>
              <a:t>kubectl</a:t>
            </a:r>
            <a:r>
              <a:rPr lang="en-US" dirty="0"/>
              <a:t> get services </a:t>
            </a:r>
            <a:r>
              <a:rPr lang="mr-IN" dirty="0"/>
              <a:t>–</a:t>
            </a:r>
            <a:r>
              <a:rPr lang="en-US" dirty="0"/>
              <a:t>o wide</a:t>
            </a:r>
          </a:p>
          <a:p>
            <a:endParaRPr lang="en-US" dirty="0"/>
          </a:p>
        </p:txBody>
      </p:sp>
    </p:spTree>
    <p:extLst>
      <p:ext uri="{BB962C8B-B14F-4D97-AF65-F5344CB8AC3E}">
        <p14:creationId xmlns:p14="http://schemas.microsoft.com/office/powerpoint/2010/main" val="84529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Virtualization</a:t>
            </a:r>
          </a:p>
        </p:txBody>
      </p:sp>
    </p:spTree>
    <p:extLst>
      <p:ext uri="{BB962C8B-B14F-4D97-AF65-F5344CB8AC3E}">
        <p14:creationId xmlns:p14="http://schemas.microsoft.com/office/powerpoint/2010/main" val="181811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9620" y="1289304"/>
            <a:ext cx="6982064" cy="5100637"/>
          </a:xfrm>
          <a:prstGeom prst="rect">
            <a:avLst/>
          </a:prstGeom>
        </p:spPr>
      </p:pic>
      <p:sp>
        <p:nvSpPr>
          <p:cNvPr id="5" name="Title 4"/>
          <p:cNvSpPr>
            <a:spLocks noGrp="1"/>
          </p:cNvSpPr>
          <p:nvPr>
            <p:ph type="title"/>
          </p:nvPr>
        </p:nvSpPr>
        <p:spPr>
          <a:xfrm>
            <a:off x="1112710" y="0"/>
            <a:ext cx="10058400" cy="1609344"/>
          </a:xfrm>
        </p:spPr>
        <p:txBody>
          <a:bodyPr>
            <a:normAutofit/>
          </a:bodyPr>
          <a:lstStyle/>
          <a:p>
            <a:pPr algn="ctr"/>
            <a:r>
              <a:rPr lang="en-US" sz="4000" dirty="0"/>
              <a:t>Types of hypervisors</a:t>
            </a:r>
          </a:p>
        </p:txBody>
      </p:sp>
    </p:spTree>
    <p:extLst>
      <p:ext uri="{BB962C8B-B14F-4D97-AF65-F5344CB8AC3E}">
        <p14:creationId xmlns:p14="http://schemas.microsoft.com/office/powerpoint/2010/main" val="163587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61" y="24188"/>
            <a:ext cx="10058400" cy="1609344"/>
          </a:xfrm>
        </p:spPr>
        <p:txBody>
          <a:bodyPr>
            <a:normAutofit/>
          </a:bodyPr>
          <a:lstStyle/>
          <a:p>
            <a:pPr algn="ctr"/>
            <a:r>
              <a:rPr lang="en-US" sz="4000" dirty="0"/>
              <a:t>Virtualization vs containerization</a:t>
            </a:r>
          </a:p>
        </p:txBody>
      </p:sp>
      <p:pic>
        <p:nvPicPr>
          <p:cNvPr id="4" name="Content Placeholder 3"/>
          <p:cNvPicPr>
            <a:picLocks noGrp="1" noChangeAspect="1"/>
          </p:cNvPicPr>
          <p:nvPr>
            <p:ph idx="1"/>
          </p:nvPr>
        </p:nvPicPr>
        <p:blipFill>
          <a:blip r:embed="rId2"/>
          <a:stretch>
            <a:fillRect/>
          </a:stretch>
        </p:blipFill>
        <p:spPr>
          <a:xfrm>
            <a:off x="2654425" y="1633532"/>
            <a:ext cx="7718299" cy="4538668"/>
          </a:xfrm>
          <a:prstGeom prst="rect">
            <a:avLst/>
          </a:prstGeom>
        </p:spPr>
      </p:pic>
    </p:spTree>
    <p:extLst>
      <p:ext uri="{BB962C8B-B14F-4D97-AF65-F5344CB8AC3E}">
        <p14:creationId xmlns:p14="http://schemas.microsoft.com/office/powerpoint/2010/main" val="122293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Containerization on CLOUD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25" y="2120900"/>
            <a:ext cx="7587700" cy="4051300"/>
          </a:xfrm>
          <a:ln>
            <a:solidFill>
              <a:schemeClr val="tx1"/>
            </a:solidFill>
          </a:ln>
        </p:spPr>
      </p:pic>
    </p:spTree>
    <p:extLst>
      <p:ext uri="{BB962C8B-B14F-4D97-AF65-F5344CB8AC3E}">
        <p14:creationId xmlns:p14="http://schemas.microsoft.com/office/powerpoint/2010/main" val="69179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928" y="210312"/>
            <a:ext cx="10058400" cy="475488"/>
          </a:xfrm>
        </p:spPr>
        <p:txBody>
          <a:bodyPr>
            <a:noAutofit/>
          </a:bodyPr>
          <a:lstStyle/>
          <a:p>
            <a:pPr algn="ctr"/>
            <a:r>
              <a:rPr lang="en-US" sz="4000" dirty="0"/>
              <a:t>Resource/memory utilization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899160"/>
            <a:ext cx="10058400" cy="5105400"/>
          </a:xfrm>
          <a:ln>
            <a:solidFill>
              <a:schemeClr val="tx1"/>
            </a:solidFill>
          </a:ln>
        </p:spPr>
      </p:pic>
    </p:spTree>
    <p:extLst>
      <p:ext uri="{BB962C8B-B14F-4D97-AF65-F5344CB8AC3E}">
        <p14:creationId xmlns:p14="http://schemas.microsoft.com/office/powerpoint/2010/main" val="39082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Known Containerization tools in </a:t>
            </a:r>
            <a:r>
              <a:rPr lang="en-US" sz="4000" dirty="0" err="1"/>
              <a:t>DEvops</a:t>
            </a:r>
            <a:endParaRPr lang="en-US" sz="4000" dirty="0"/>
          </a:p>
        </p:txBody>
      </p:sp>
      <p:sp>
        <p:nvSpPr>
          <p:cNvPr id="3" name="Content Placeholder 2"/>
          <p:cNvSpPr>
            <a:spLocks noGrp="1"/>
          </p:cNvSpPr>
          <p:nvPr>
            <p:ph idx="1"/>
          </p:nvPr>
        </p:nvSpPr>
        <p:spPr/>
        <p:txBody>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 Open Source</a:t>
            </a:r>
          </a:p>
          <a:p>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Rkt</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Developed by CoreOS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Solaris containers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Microsoft containers</a:t>
            </a:r>
          </a:p>
          <a:p>
            <a:endParaRPr lang="en-US" dirty="0"/>
          </a:p>
        </p:txBody>
      </p:sp>
    </p:spTree>
    <p:extLst>
      <p:ext uri="{BB962C8B-B14F-4D97-AF65-F5344CB8AC3E}">
        <p14:creationId xmlns:p14="http://schemas.microsoft.com/office/powerpoint/2010/main" val="129801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 Management &amp; Deployment</a:t>
            </a:r>
          </a:p>
        </p:txBody>
      </p:sp>
      <p:sp>
        <p:nvSpPr>
          <p:cNvPr id="3" name="Content Placeholder 2"/>
          <p:cNvSpPr>
            <a:spLocks noGrp="1"/>
          </p:cNvSpPr>
          <p:nvPr>
            <p:ph idx="1"/>
          </p:nvPr>
        </p:nvSpPr>
        <p:spPr/>
        <p:txBody>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Kubernetes : </a:t>
            </a:r>
            <a:r>
              <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Google’s open source product</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Apache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Mesos</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a:t>
            </a:r>
            <a:r>
              <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It can run both docker and RKT images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Swarm : </a:t>
            </a:r>
            <a:r>
              <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bundled with Docker and free for cluster management</a:t>
            </a:r>
          </a:p>
          <a:p>
            <a:endParaRPr lang="en-US" dirty="0"/>
          </a:p>
        </p:txBody>
      </p:sp>
    </p:spTree>
    <p:extLst>
      <p:ext uri="{BB962C8B-B14F-4D97-AF65-F5344CB8AC3E}">
        <p14:creationId xmlns:p14="http://schemas.microsoft.com/office/powerpoint/2010/main" val="63768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DOCKER</a:t>
            </a:r>
          </a:p>
        </p:txBody>
      </p:sp>
    </p:spTree>
    <p:extLst>
      <p:ext uri="{BB962C8B-B14F-4D97-AF65-F5344CB8AC3E}">
        <p14:creationId xmlns:p14="http://schemas.microsoft.com/office/powerpoint/2010/main" val="1349041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DOCKER</a:t>
            </a:r>
          </a:p>
        </p:txBody>
      </p:sp>
      <p:sp>
        <p:nvSpPr>
          <p:cNvPr id="3" name="Content Placeholder 2"/>
          <p:cNvSpPr>
            <a:spLocks noGrp="1"/>
          </p:cNvSpPr>
          <p:nvPr>
            <p:ph idx="1"/>
          </p:nvPr>
        </p:nvSpPr>
        <p:spPr>
          <a:xfrm>
            <a:off x="1069848" y="1752600"/>
            <a:ext cx="10058400" cy="4419600"/>
          </a:xfrm>
        </p:spPr>
        <p:txBody>
          <a:bodyPr>
            <a:normAutofit/>
          </a:bodyPr>
          <a:lstStyle/>
          <a:p>
            <a:pPr fontAlgn="t"/>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an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hlinkClick r:id="rId3"/>
              </a:rPr>
              <a:t>open source</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software platform to create, deploy and manage virtualized application containers on a common operating system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hlinkClick r:id="rId4"/>
              </a:rPr>
              <a:t>OS</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with an ecosystem of allied tools. </a:t>
            </a:r>
          </a:p>
          <a:p>
            <a:pPr fontAlgn="t"/>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a containerization platform which packages your application and all its dependencies together in the form of containers so as to ensure your application works seamlessly in any environment be it dev or test or prod</a:t>
            </a:r>
          </a:p>
          <a:p>
            <a:pPr fontAlgn="t"/>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Inc., the company that originally developed Docker, supports a commercial edition and is the principal sponsor of the open source tool.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60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70487" y="1243012"/>
            <a:ext cx="7451026" cy="5614987"/>
          </a:xfrm>
          <a:prstGeom prst="rect">
            <a:avLst/>
          </a:prstGeom>
        </p:spPr>
      </p:pic>
      <p:sp>
        <p:nvSpPr>
          <p:cNvPr id="6" name="TextBox 5"/>
          <p:cNvSpPr txBox="1"/>
          <p:nvPr/>
        </p:nvSpPr>
        <p:spPr>
          <a:xfrm>
            <a:off x="285750" y="128588"/>
            <a:ext cx="11787187" cy="954107"/>
          </a:xfrm>
          <a:prstGeom prst="rect">
            <a:avLst/>
          </a:prstGeom>
          <a:noFill/>
        </p:spPr>
        <p:txBody>
          <a:bodyPr wrap="square" rtlCol="0">
            <a:spAutoFit/>
          </a:bodyPr>
          <a:lstStyle/>
          <a:p>
            <a:r>
              <a:rPr lang="en-US" sz="2800" dirty="0">
                <a:latin typeface="+mj-lt"/>
              </a:rPr>
              <a:t>Monolithic Architecture is like a Big Container where in all software components of an application are assembled together and tightly package</a:t>
            </a:r>
          </a:p>
        </p:txBody>
      </p:sp>
    </p:spTree>
    <p:extLst>
      <p:ext uri="{BB962C8B-B14F-4D97-AF65-F5344CB8AC3E}">
        <p14:creationId xmlns:p14="http://schemas.microsoft.com/office/powerpoint/2010/main" val="156845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94360"/>
          </a:xfrm>
        </p:spPr>
        <p:txBody>
          <a:bodyPr>
            <a:normAutofit fontScale="90000"/>
          </a:bodyPr>
          <a:lstStyle/>
          <a:p>
            <a:pPr algn="ctr"/>
            <a:r>
              <a:rPr lang="en-US" sz="4000" dirty="0"/>
              <a:t>Docker in DEVOPS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1340908"/>
            <a:ext cx="10058400" cy="4420659"/>
          </a:xfrm>
        </p:spPr>
      </p:pic>
    </p:spTree>
    <p:extLst>
      <p:ext uri="{BB962C8B-B14F-4D97-AF65-F5344CB8AC3E}">
        <p14:creationId xmlns:p14="http://schemas.microsoft.com/office/powerpoint/2010/main" val="141931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58368"/>
          </a:xfrm>
        </p:spPr>
        <p:txBody>
          <a:bodyPr>
            <a:normAutofit/>
          </a:bodyPr>
          <a:lstStyle/>
          <a:p>
            <a:pPr algn="ctr"/>
            <a:r>
              <a:rPr lang="en-US" sz="4000" dirty="0"/>
              <a:t>Docker-Architecture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321" y="990600"/>
            <a:ext cx="9418320" cy="5181600"/>
          </a:xfrm>
        </p:spPr>
      </p:pic>
    </p:spTree>
    <p:extLst>
      <p:ext uri="{BB962C8B-B14F-4D97-AF65-F5344CB8AC3E}">
        <p14:creationId xmlns:p14="http://schemas.microsoft.com/office/powerpoint/2010/main" val="171945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Docker Editions</a:t>
            </a:r>
          </a:p>
        </p:txBody>
      </p:sp>
      <p:sp>
        <p:nvSpPr>
          <p:cNvPr id="3" name="Content Placeholder 2"/>
          <p:cNvSpPr>
            <a:spLocks noGrp="1"/>
          </p:cNvSpPr>
          <p:nvPr>
            <p:ph idx="1"/>
          </p:nvPr>
        </p:nvSpPr>
        <p:spPr/>
        <p:txBody>
          <a:bodyPr>
            <a:norm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about the various (dozen+) Editions of Docker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which to use for this course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Docker CE vs. EE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Stable vs. Edge releases</a:t>
            </a:r>
          </a:p>
        </p:txBody>
      </p:sp>
    </p:spTree>
    <p:extLst>
      <p:ext uri="{BB962C8B-B14F-4D97-AF65-F5344CB8AC3E}">
        <p14:creationId xmlns:p14="http://schemas.microsoft.com/office/powerpoint/2010/main" val="940979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Docker Editions at </a:t>
            </a:r>
            <a:r>
              <a:rPr lang="en-US" sz="4000" dirty="0" err="1"/>
              <a:t>store.docker.com</a:t>
            </a:r>
            <a:endParaRPr lang="en-US" sz="4000" dirty="0"/>
          </a:p>
        </p:txBody>
      </p:sp>
      <p:sp>
        <p:nvSpPr>
          <p:cNvPr id="3" name="Content Placeholder 2"/>
          <p:cNvSpPr>
            <a:spLocks noGrp="1"/>
          </p:cNvSpPr>
          <p:nvPr>
            <p:ph idx="1"/>
          </p:nvPr>
        </p:nvSpPr>
        <p:spPr/>
        <p:txBody>
          <a:bodyPr>
            <a:no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no longer just a "container runtime"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moves fast, it matters how you install it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CE (Community Edition)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Three major types of installs: Direct, Mac/Win, Cloud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Linux (different per distro) (don’t use default package)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Windows (or legacy Docker Toolbox)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Mac (or legacy Docker Toolbox) (don’t use brew)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AWS/Azure/Google</a:t>
            </a:r>
          </a:p>
        </p:txBody>
      </p:sp>
    </p:spTree>
    <p:extLst>
      <p:ext uri="{BB962C8B-B14F-4D97-AF65-F5344CB8AC3E}">
        <p14:creationId xmlns:p14="http://schemas.microsoft.com/office/powerpoint/2010/main" val="181576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CE vs. EE, Stable vs. Edge</a:t>
            </a:r>
          </a:p>
        </p:txBody>
      </p:sp>
      <p:sp>
        <p:nvSpPr>
          <p:cNvPr id="3" name="Content Placeholder 2"/>
          <p:cNvSpPr>
            <a:spLocks noGrp="1"/>
          </p:cNvSpPr>
          <p:nvPr>
            <p:ph idx="1"/>
          </p:nvPr>
        </p:nvSpPr>
        <p:spPr/>
        <p:txBody>
          <a:bodyPr>
            <a:normAutofit lnSpcReduction="10000"/>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CE (free) vs. Docker EE (paid)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Enterprise Edition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Support + extra products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Certified on specific platforms </a:t>
            </a:r>
          </a:p>
          <a:p>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docker.com</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/pricing</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Edge (beta) released monthly, Stable quarterly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Edge gets new features first, but only supported for a month</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Stable rolls in three months of Edge features, EE supported longer</a:t>
            </a:r>
          </a:p>
        </p:txBody>
      </p:sp>
    </p:spTree>
    <p:extLst>
      <p:ext uri="{BB962C8B-B14F-4D97-AF65-F5344CB8AC3E}">
        <p14:creationId xmlns:p14="http://schemas.microsoft.com/office/powerpoint/2010/main" val="884010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79832"/>
            <a:ext cx="10058400" cy="734568"/>
          </a:xfrm>
        </p:spPr>
        <p:txBody>
          <a:bodyPr>
            <a:normAutofit/>
          </a:bodyPr>
          <a:lstStyle/>
          <a:p>
            <a:pPr algn="ctr"/>
            <a:r>
              <a:rPr lang="en-US" sz="4000" dirty="0"/>
              <a:t>Continued</a:t>
            </a:r>
            <a:r>
              <a:rPr lang="mr-IN" sz="4000" dirty="0"/>
              <a:t>…</a:t>
            </a:r>
            <a:endParaRPr lang="en-US" sz="4000" dirty="0"/>
          </a:p>
        </p:txBody>
      </p:sp>
      <p:pic>
        <p:nvPicPr>
          <p:cNvPr id="4" name="Content Placeholder 3"/>
          <p:cNvPicPr>
            <a:picLocks noGrp="1" noChangeAspect="1"/>
          </p:cNvPicPr>
          <p:nvPr>
            <p:ph idx="1"/>
          </p:nvPr>
        </p:nvPicPr>
        <p:blipFill>
          <a:blip r:embed="rId2"/>
          <a:stretch>
            <a:fillRect/>
          </a:stretch>
        </p:blipFill>
        <p:spPr>
          <a:xfrm>
            <a:off x="1069975" y="1696641"/>
            <a:ext cx="10058400" cy="3693318"/>
          </a:xfrm>
          <a:prstGeom prst="rect">
            <a:avLst/>
          </a:prstGeom>
        </p:spPr>
      </p:pic>
    </p:spTree>
    <p:extLst>
      <p:ext uri="{BB962C8B-B14F-4D97-AF65-F5344CB8AC3E}">
        <p14:creationId xmlns:p14="http://schemas.microsoft.com/office/powerpoint/2010/main" val="178565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DOCKER Installations</a:t>
            </a:r>
          </a:p>
        </p:txBody>
      </p:sp>
    </p:spTree>
    <p:extLst>
      <p:ext uri="{BB962C8B-B14F-4D97-AF65-F5344CB8AC3E}">
        <p14:creationId xmlns:p14="http://schemas.microsoft.com/office/powerpoint/2010/main" val="1842741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a:t>Installation on windows Server 2016</a:t>
            </a:r>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Windows Server 2016 supports native Windows Containers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Windows” runs on Win 2016 but not required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Only do this for when you run Win 2016 locally for dev/test. NOT for prod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No options for previous Windows Server versions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Hyper-V can still run Linux VM's (that can run Docker) just fine.</a:t>
            </a:r>
          </a:p>
          <a:p>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Follow Documentation for Installation steps(Given in resources)</a:t>
            </a:r>
          </a:p>
        </p:txBody>
      </p:sp>
    </p:spTree>
    <p:extLst>
      <p:ext uri="{BB962C8B-B14F-4D97-AF65-F5344CB8AC3E}">
        <p14:creationId xmlns:p14="http://schemas.microsoft.com/office/powerpoint/2010/main" val="145415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a:t>Installation on windows 10(PRO/ENT)</a:t>
            </a:r>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 Docker for Windows, from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More features then just a Linux VM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Uses Hyper-V with tiny Linux VM for Linux Containers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PowerShell native</a:t>
            </a:r>
          </a:p>
        </p:txBody>
      </p:sp>
    </p:spTree>
    <p:extLst>
      <p:ext uri="{BB962C8B-B14F-4D97-AF65-F5344CB8AC3E}">
        <p14:creationId xmlns:p14="http://schemas.microsoft.com/office/powerpoint/2010/main" val="214018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a:t>Installation on windows 7/8 and 10 Home</a:t>
            </a:r>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 Docker Toolbox, not as fancy as Docker for Windows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Like others, download at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Runs a tiny Linux VM in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VirtualBox</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via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-machine</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Uses a bash shell to make it more like Linux/Mac options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Does not support Windows Containers</a:t>
            </a:r>
          </a:p>
        </p:txBody>
      </p:sp>
    </p:spTree>
    <p:extLst>
      <p:ext uri="{BB962C8B-B14F-4D97-AF65-F5344CB8AC3E}">
        <p14:creationId xmlns:p14="http://schemas.microsoft.com/office/powerpoint/2010/main" val="170673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0"/>
            <a:ext cx="7729728" cy="1757363"/>
          </a:xfrm>
        </p:spPr>
        <p:txBody>
          <a:bodyPr>
            <a:normAutofit fontScale="90000"/>
          </a:bodyPr>
          <a:lstStyle/>
          <a:p>
            <a:br>
              <a:rPr lang="en-US" dirty="0"/>
            </a:br>
            <a:br>
              <a:rPr lang="en-US" dirty="0"/>
            </a:br>
            <a:br>
              <a:rPr lang="en-US" dirty="0"/>
            </a:br>
            <a:r>
              <a:rPr lang="en-US" dirty="0"/>
              <a:t>Monolithic challenges</a:t>
            </a:r>
          </a:p>
        </p:txBody>
      </p:sp>
      <p:sp>
        <p:nvSpPr>
          <p:cNvPr id="3" name="Content Placeholder 2"/>
          <p:cNvSpPr>
            <a:spLocks noGrp="1"/>
          </p:cNvSpPr>
          <p:nvPr>
            <p:ph idx="1"/>
          </p:nvPr>
        </p:nvSpPr>
        <p:spPr>
          <a:xfrm>
            <a:off x="2231136" y="2900363"/>
            <a:ext cx="7729728" cy="2839664"/>
          </a:xfrm>
        </p:spPr>
        <p:txBody>
          <a:bodyPr>
            <a:norm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Agility</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Scalability</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Fault Tolerance</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Longer Release Period</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Unreliable</a:t>
            </a:r>
          </a:p>
          <a:p>
            <a:endParaRPr lang="en-US" sz="49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83511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82168"/>
          </a:xfrm>
        </p:spPr>
        <p:txBody>
          <a:bodyPr>
            <a:noAutofit/>
          </a:bodyPr>
          <a:lstStyle/>
          <a:p>
            <a:pPr algn="ctr"/>
            <a:r>
              <a:rPr lang="en-US" sz="4000" dirty="0"/>
              <a:t>Installation on MAC</a:t>
            </a:r>
          </a:p>
        </p:txBody>
      </p:sp>
      <p:sp>
        <p:nvSpPr>
          <p:cNvPr id="3" name="Content Placeholder 2"/>
          <p:cNvSpPr>
            <a:spLocks noGrp="1"/>
          </p:cNvSpPr>
          <p:nvPr>
            <p:ph idx="1"/>
          </p:nvPr>
        </p:nvSpPr>
        <p:spPr>
          <a:xfrm>
            <a:off x="1069848" y="582168"/>
            <a:ext cx="10058400" cy="5590032"/>
          </a:xfrm>
        </p:spPr>
        <p:txBody>
          <a:bodyPr>
            <a:norm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Mac:</a:t>
            </a:r>
          </a:p>
          <a:p>
            <a:pPr>
              <a:spcBef>
                <a:spcPct val="0"/>
              </a:spcBef>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Requires Yosemite 10.10.3 (2014 release) </a:t>
            </a: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Yosemite works with 2007-2008 Mac's and newer </a:t>
            </a: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Toolbox:</a:t>
            </a: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For Snow Leopard, Lion, Mountain Lion (10.6-10.8) </a:t>
            </a: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in a Linux VM:</a:t>
            </a:r>
          </a:p>
          <a:p>
            <a:pPr>
              <a:spcBef>
                <a:spcPct val="0"/>
              </a:spcBef>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in a Windows VM:</a:t>
            </a: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Not usually possible, only works with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Vmware</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Fusion </a:t>
            </a: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97127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2400"/>
            <a:ext cx="10058400" cy="615696"/>
          </a:xfrm>
        </p:spPr>
        <p:txBody>
          <a:bodyPr>
            <a:noAutofit/>
          </a:bodyPr>
          <a:lstStyle/>
          <a:p>
            <a:pPr algn="ctr"/>
            <a:r>
              <a:rPr lang="en-US" sz="4000" dirty="0"/>
              <a:t>Installation on Linux</a:t>
            </a:r>
          </a:p>
        </p:txBody>
      </p:sp>
      <p:sp>
        <p:nvSpPr>
          <p:cNvPr id="3" name="Content Placeholder 2"/>
          <p:cNvSpPr>
            <a:spLocks noGrp="1"/>
          </p:cNvSpPr>
          <p:nvPr>
            <p:ph idx="1"/>
          </p:nvPr>
        </p:nvSpPr>
        <p:spPr>
          <a:xfrm>
            <a:off x="1069848" y="768096"/>
            <a:ext cx="10058400" cy="5404104"/>
          </a:xfrm>
        </p:spPr>
        <p:txBody>
          <a:bodyPr>
            <a:noAutofit/>
          </a:bodyPr>
          <a:lstStyle/>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Easiest install/setup, best native experience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Three main ways to install: script, store, or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-machine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get.docker.com</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script (latest Edge release) </a:t>
            </a:r>
          </a:p>
          <a:p>
            <a:pPr marL="0" indent="0">
              <a:spcBef>
                <a:spcPct val="0"/>
              </a:spcBef>
              <a:buNone/>
            </a:pP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curl -</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sSL</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https://</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get.docker.com</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sh</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p>
          <a:p>
            <a:pPr marL="0" indent="0">
              <a:spcBef>
                <a:spcPct val="0"/>
              </a:spcBef>
              <a:buNone/>
            </a:pPr>
            <a:endPar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has instructions for each distro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RHEL officially only supports Docker EE (paid), but CentOS will work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Installing in a VM, Cloud Instance, all are the same process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May not work for unlisted distros (Amazon Linux,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Linode</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Linux, etc.) </a:t>
            </a: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Don't use pre-installed setups (Digital Ocean,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Linode</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etc.)</a:t>
            </a:r>
          </a:p>
        </p:txBody>
      </p:sp>
    </p:spTree>
    <p:extLst>
      <p:ext uri="{BB962C8B-B14F-4D97-AF65-F5344CB8AC3E}">
        <p14:creationId xmlns:p14="http://schemas.microsoft.com/office/powerpoint/2010/main" val="183712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DOCKER Containers-Lab</a:t>
            </a:r>
          </a:p>
        </p:txBody>
      </p:sp>
    </p:spTree>
    <p:extLst>
      <p:ext uri="{BB962C8B-B14F-4D97-AF65-F5344CB8AC3E}">
        <p14:creationId xmlns:p14="http://schemas.microsoft.com/office/powerpoint/2010/main" val="80862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70560"/>
          </a:xfrm>
        </p:spPr>
        <p:txBody>
          <a:bodyPr>
            <a:normAutofit/>
          </a:bodyPr>
          <a:lstStyle/>
          <a:p>
            <a:pPr algn="ctr"/>
            <a:r>
              <a:rPr lang="en-US" sz="4000" dirty="0"/>
              <a:t>Docker-Commands</a:t>
            </a:r>
          </a:p>
        </p:txBody>
      </p:sp>
      <p:sp>
        <p:nvSpPr>
          <p:cNvPr id="3" name="Content Placeholder 2"/>
          <p:cNvSpPr>
            <a:spLocks noGrp="1"/>
          </p:cNvSpPr>
          <p:nvPr>
            <p:ph idx="1"/>
          </p:nvPr>
        </p:nvSpPr>
        <p:spPr>
          <a:xfrm>
            <a:off x="3002280" y="3901440"/>
            <a:ext cx="7775448" cy="30327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Rectangle 3"/>
          <p:cNvSpPr>
            <a:spLocks noChangeArrowheads="1"/>
          </p:cNvSpPr>
          <p:nvPr/>
        </p:nvSpPr>
        <p:spPr bwMode="auto">
          <a:xfrm>
            <a:off x="2233814" y="908518"/>
            <a:ext cx="76975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Arial" charset="0"/>
              </a:rPr>
              <a:t>docker version </a:t>
            </a:r>
            <a:r>
              <a:rPr lang="en-US" altLang="en-US" dirty="0">
                <a:latin typeface="Arial" charset="0"/>
              </a:rPr>
              <a:t>: Displays the version of docker client and server daemon</a:t>
            </a:r>
            <a:r>
              <a:rPr kumimoji="0" lang="en-US" altLang="en-US" sz="1800" b="0" i="0" u="none" strike="noStrike" cap="none" normalizeH="0" baseline="0" dirty="0">
                <a:ln>
                  <a:noFill/>
                </a:ln>
                <a:solidFill>
                  <a:schemeClr val="tx1"/>
                </a:solidFill>
                <a:effectLst/>
                <a:latin typeface="Arial" charset="0"/>
              </a:rPr>
              <a:t> </a:t>
            </a:r>
            <a:endParaRPr kumimoji="0" lang="en-US" altLang="en-US" sz="7300" b="0" i="0" u="none" strike="noStrike" cap="none" normalizeH="0" baseline="0" dirty="0">
              <a:ln>
                <a:noFill/>
              </a:ln>
              <a:solidFill>
                <a:schemeClr val="tx1"/>
              </a:solidFill>
              <a:effectLst/>
              <a:latin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1515808"/>
            <a:ext cx="7683500" cy="4237292"/>
          </a:xfrm>
          <a:prstGeom prst="rect">
            <a:avLst/>
          </a:prstGeom>
          <a:ln>
            <a:solidFill>
              <a:schemeClr val="tx1"/>
            </a:solidFill>
          </a:ln>
        </p:spPr>
      </p:pic>
    </p:spTree>
    <p:extLst>
      <p:ext uri="{BB962C8B-B14F-4D97-AF65-F5344CB8AC3E}">
        <p14:creationId xmlns:p14="http://schemas.microsoft.com/office/powerpoint/2010/main" val="4836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70560"/>
          </a:xfrm>
        </p:spPr>
        <p:txBody>
          <a:bodyPr>
            <a:normAutofit/>
          </a:bodyPr>
          <a:lstStyle/>
          <a:p>
            <a:pPr algn="ctr"/>
            <a:r>
              <a:rPr lang="en-US" sz="4000" dirty="0"/>
              <a:t>Docker-Commands</a:t>
            </a:r>
          </a:p>
        </p:txBody>
      </p:sp>
      <p:sp>
        <p:nvSpPr>
          <p:cNvPr id="3" name="Content Placeholder 2"/>
          <p:cNvSpPr>
            <a:spLocks noGrp="1"/>
          </p:cNvSpPr>
          <p:nvPr>
            <p:ph idx="1"/>
          </p:nvPr>
        </p:nvSpPr>
        <p:spPr>
          <a:xfrm>
            <a:off x="3002280" y="3901440"/>
            <a:ext cx="7775448" cy="30327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Rectangle 3"/>
          <p:cNvSpPr>
            <a:spLocks noChangeArrowheads="1"/>
          </p:cNvSpPr>
          <p:nvPr/>
        </p:nvSpPr>
        <p:spPr bwMode="auto">
          <a:xfrm>
            <a:off x="272662" y="809059"/>
            <a:ext cx="35830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b="1" dirty="0">
                <a:latin typeface="Arial" charset="0"/>
              </a:rPr>
              <a:t>docker info</a:t>
            </a:r>
            <a:r>
              <a:rPr lang="en-US" altLang="en-US" dirty="0">
                <a:latin typeface="Arial" charset="0"/>
              </a:rPr>
              <a:t>: Displays the docker end to end information</a:t>
            </a:r>
            <a:endParaRPr kumimoji="0" lang="en-US" altLang="en-US" sz="7300" b="0" i="0" u="none" strike="noStrike" cap="none" normalizeH="0" baseline="0" dirty="0">
              <a:ln>
                <a:noFill/>
              </a:ln>
              <a:solidFill>
                <a:schemeClr val="tx1"/>
              </a:solidFill>
              <a:effectLst/>
              <a:latin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540" y="670560"/>
            <a:ext cx="5699894" cy="6187440"/>
          </a:xfrm>
          <a:prstGeom prst="rect">
            <a:avLst/>
          </a:prstGeom>
        </p:spPr>
      </p:pic>
    </p:spTree>
    <p:extLst>
      <p:ext uri="{BB962C8B-B14F-4D97-AF65-F5344CB8AC3E}">
        <p14:creationId xmlns:p14="http://schemas.microsoft.com/office/powerpoint/2010/main" val="193416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54608"/>
          </a:xfrm>
        </p:spPr>
        <p:txBody>
          <a:bodyPr>
            <a:normAutofit/>
          </a:bodyPr>
          <a:lstStyle/>
          <a:p>
            <a:pPr algn="ctr"/>
            <a:r>
              <a:rPr lang="en-US" sz="4000" dirty="0"/>
              <a:t>Image VS container</a:t>
            </a:r>
          </a:p>
        </p:txBody>
      </p:sp>
      <p:sp>
        <p:nvSpPr>
          <p:cNvPr id="3" name="Content Placeholder 2"/>
          <p:cNvSpPr>
            <a:spLocks noGrp="1"/>
          </p:cNvSpPr>
          <p:nvPr>
            <p:ph idx="1"/>
          </p:nvPr>
        </p:nvSpPr>
        <p:spPr>
          <a:xfrm>
            <a:off x="1069848" y="1432560"/>
            <a:ext cx="10058400" cy="4739640"/>
          </a:xfrm>
        </p:spPr>
        <p:txBody>
          <a:bodyPr>
            <a:norm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An Image is the application we want to run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 Container is an instance of that image running as a process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You can have many containers running off the same image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In this LAB image will be the Nginx web server</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Docker's default image "registry" is called Docker Hub </a:t>
            </a:r>
            <a:r>
              <a:rPr lang="en-US" sz="2800" dirty="0"/>
              <a:t>(</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hub.docker.com</a:t>
            </a:r>
            <a:r>
              <a:rPr lang="en-US" sz="2800" dirty="0"/>
              <a:t>)</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2100725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51688"/>
          </a:xfrm>
        </p:spPr>
        <p:txBody>
          <a:bodyPr>
            <a:noAutofit/>
          </a:bodyPr>
          <a:lstStyle/>
          <a:p>
            <a:pPr algn="ctr"/>
            <a:r>
              <a:rPr lang="en-US" sz="4000" dirty="0"/>
              <a:t>Apache container</a:t>
            </a:r>
          </a:p>
        </p:txBody>
      </p:sp>
      <p:sp>
        <p:nvSpPr>
          <p:cNvPr id="3" name="Content Placeholder 2"/>
          <p:cNvSpPr>
            <a:spLocks noGrp="1"/>
          </p:cNvSpPr>
          <p:nvPr>
            <p:ph idx="1"/>
          </p:nvPr>
        </p:nvSpPr>
        <p:spPr>
          <a:xfrm>
            <a:off x="1069848" y="1237488"/>
            <a:ext cx="10058400" cy="4050792"/>
          </a:xfrm>
        </p:spPr>
        <p:txBody>
          <a:bodyPr>
            <a:normAutofit/>
          </a:bodyPr>
          <a:lstStyle/>
          <a:p>
            <a:pPr marL="0" lvl="0" indent="0">
              <a:lnSpc>
                <a:spcPct val="100000"/>
              </a:lnSpc>
              <a:spcBef>
                <a:spcPts val="0"/>
              </a:spcBef>
              <a:buClrTx/>
              <a:buSzTx/>
              <a:buNone/>
            </a:pPr>
            <a:r>
              <a:rPr lang="en-US" sz="2800" b="1" dirty="0"/>
              <a:t>docker container run --publish 80:80 </a:t>
            </a:r>
            <a:r>
              <a:rPr lang="en-US" sz="2800" b="1" dirty="0" err="1"/>
              <a:t>httpd</a:t>
            </a:r>
            <a:endParaRPr lang="en-US" sz="2800" b="1" dirty="0"/>
          </a:p>
          <a:p>
            <a:pPr marL="0" lvl="0" indent="0">
              <a:lnSpc>
                <a:spcPct val="100000"/>
              </a:lnSpc>
              <a:spcBef>
                <a:spcPts val="0"/>
              </a:spcBef>
              <a:buClrTx/>
              <a:buSzTx/>
              <a:buNone/>
            </a:pPr>
            <a:endParaRPr lang="en-US" sz="2800" dirty="0"/>
          </a:p>
          <a:p>
            <a:pPr marL="0" lvl="0" indent="0">
              <a:lnSpc>
                <a:spcPct val="100000"/>
              </a:lnSpc>
              <a:spcBef>
                <a:spcPts val="0"/>
              </a:spcBef>
              <a:buClrTx/>
              <a:buSzTx/>
              <a:buNone/>
            </a:pPr>
            <a:endParaRPr lang="en-US" sz="2800" dirty="0"/>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Downloaded image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httpd</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from Docker Hub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Started a new container from that image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Opened port 80 on the host IP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Routes that traffic to the container IP, port 80</a:t>
            </a:r>
          </a:p>
        </p:txBody>
      </p:sp>
    </p:spTree>
    <p:extLst>
      <p:ext uri="{BB962C8B-B14F-4D97-AF65-F5344CB8AC3E}">
        <p14:creationId xmlns:p14="http://schemas.microsoft.com/office/powerpoint/2010/main" val="300896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34568"/>
          </a:xfrm>
        </p:spPr>
        <p:txBody>
          <a:bodyPr>
            <a:normAutofit/>
          </a:bodyPr>
          <a:lstStyle/>
          <a:p>
            <a:pPr algn="ctr"/>
            <a:r>
              <a:rPr lang="en-US" sz="4000" dirty="0"/>
              <a:t>What happens in 'docker container run'</a:t>
            </a:r>
          </a:p>
        </p:txBody>
      </p:sp>
      <p:sp>
        <p:nvSpPr>
          <p:cNvPr id="3" name="Content Placeholder 2"/>
          <p:cNvSpPr>
            <a:spLocks noGrp="1"/>
          </p:cNvSpPr>
          <p:nvPr>
            <p:ph idx="1"/>
          </p:nvPr>
        </p:nvSpPr>
        <p:spPr>
          <a:xfrm>
            <a:off x="1069848" y="1844040"/>
            <a:ext cx="10058400" cy="4328160"/>
          </a:xfrm>
        </p:spPr>
        <p:txBody>
          <a:bodyPr>
            <a:noAutofit/>
          </a:bodyPr>
          <a:lstStyle/>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Looks for that image locally in image cache, doesn't find anything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Then looks in remote image repository (defaults to Docker Hub)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Downloads the latest version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nginx:latest</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by default)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Creates new container based on that image and prepares to start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Gives it a virtual IP on a private network inside docker engine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Opens up port 80 on host and forwards to port 80 in container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Starts container by using the CMD in the image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Dockerfile</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802865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21920"/>
            <a:ext cx="10058400" cy="746760"/>
          </a:xfrm>
        </p:spPr>
        <p:txBody>
          <a:bodyPr>
            <a:normAutofit/>
          </a:bodyPr>
          <a:lstStyle/>
          <a:p>
            <a:pPr algn="ctr"/>
            <a:r>
              <a:rPr lang="en-US" sz="4000" dirty="0"/>
              <a:t>Example Of Changing The Defaults</a:t>
            </a:r>
          </a:p>
        </p:txBody>
      </p:sp>
      <p:sp>
        <p:nvSpPr>
          <p:cNvPr id="3" name="Content Placeholder 2"/>
          <p:cNvSpPr>
            <a:spLocks noGrp="1"/>
          </p:cNvSpPr>
          <p:nvPr>
            <p:ph idx="1"/>
          </p:nvPr>
        </p:nvSpPr>
        <p:spPr>
          <a:xfrm>
            <a:off x="1069848" y="2148840"/>
            <a:ext cx="10058400"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nSpc>
                <a:spcPct val="100000"/>
              </a:lnSpc>
              <a:spcBef>
                <a:spcPts val="0"/>
              </a:spcBef>
              <a:buClrTx/>
              <a:buSzTx/>
              <a:buNone/>
            </a:pPr>
            <a:r>
              <a:rPr lang="en-US" dirty="0"/>
              <a:t>docker container run --publish 8080:80 --name webhost --detach nginx:1.11 </a:t>
            </a:r>
            <a:r>
              <a:rPr lang="en-US" dirty="0" err="1"/>
              <a:t>nginx</a:t>
            </a:r>
            <a:r>
              <a:rPr lang="en-US" dirty="0"/>
              <a:t> </a:t>
            </a:r>
            <a:r>
              <a:rPr lang="mr-IN" dirty="0"/>
              <a:t>–</a:t>
            </a:r>
            <a:r>
              <a:rPr lang="en-US" dirty="0"/>
              <a:t>T</a:t>
            </a:r>
          </a:p>
          <a:p>
            <a:pPr marL="0" lvl="0" indent="0">
              <a:lnSpc>
                <a:spcPct val="100000"/>
              </a:lnSpc>
              <a:spcBef>
                <a:spcPts val="0"/>
              </a:spcBef>
              <a:buClrTx/>
              <a:buSzTx/>
              <a:buNone/>
            </a:pPr>
            <a:endParaRPr lang="en-US" dirty="0"/>
          </a:p>
          <a:p>
            <a:pPr marL="0" lvl="0" indent="0">
              <a:lnSpc>
                <a:spcPct val="100000"/>
              </a:lnSpc>
              <a:spcBef>
                <a:spcPts val="0"/>
              </a:spcBef>
              <a:buClrTx/>
              <a:buSzTx/>
              <a:buNone/>
            </a:pPr>
            <a:r>
              <a:rPr lang="en-US" dirty="0"/>
              <a:t>OR</a:t>
            </a:r>
          </a:p>
          <a:p>
            <a:pPr marL="0" lvl="0" indent="0">
              <a:lnSpc>
                <a:spcPct val="100000"/>
              </a:lnSpc>
              <a:spcBef>
                <a:spcPts val="0"/>
              </a:spcBef>
              <a:buClrTx/>
              <a:buSzTx/>
              <a:buNone/>
            </a:pPr>
            <a:endParaRPr lang="en-US" dirty="0"/>
          </a:p>
          <a:p>
            <a:pPr marL="0" lvl="0" indent="0">
              <a:lnSpc>
                <a:spcPct val="100000"/>
              </a:lnSpc>
              <a:spcBef>
                <a:spcPts val="0"/>
              </a:spcBef>
              <a:buClrTx/>
              <a:buSzTx/>
              <a:buNone/>
            </a:pPr>
            <a:r>
              <a:rPr lang="en-US" dirty="0"/>
              <a:t>docker container run -p 8080:80 --name webhost -d nginx:1.11 </a:t>
            </a:r>
            <a:r>
              <a:rPr lang="en-US" dirty="0" err="1"/>
              <a:t>nginx</a:t>
            </a:r>
            <a:r>
              <a:rPr lang="en-US" dirty="0"/>
              <a:t> -T</a:t>
            </a:r>
          </a:p>
        </p:txBody>
      </p:sp>
    </p:spTree>
    <p:extLst>
      <p:ext uri="{BB962C8B-B14F-4D97-AF65-F5344CB8AC3E}">
        <p14:creationId xmlns:p14="http://schemas.microsoft.com/office/powerpoint/2010/main" val="420849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78408"/>
          </a:xfrm>
        </p:spPr>
        <p:txBody>
          <a:bodyPr>
            <a:normAutofit/>
          </a:bodyPr>
          <a:lstStyle/>
          <a:p>
            <a:pPr algn="ctr"/>
            <a:r>
              <a:rPr lang="en-US" sz="4000" dirty="0"/>
              <a:t>Mongo/MYSQL container</a:t>
            </a:r>
          </a:p>
        </p:txBody>
      </p:sp>
      <p:sp>
        <p:nvSpPr>
          <p:cNvPr id="3" name="Content Placeholder 2"/>
          <p:cNvSpPr>
            <a:spLocks noGrp="1"/>
          </p:cNvSpPr>
          <p:nvPr>
            <p:ph idx="1"/>
          </p:nvPr>
        </p:nvSpPr>
        <p:spPr>
          <a:xfrm>
            <a:off x="1069848" y="1463040"/>
            <a:ext cx="10058400" cy="4709160"/>
          </a:xfrm>
        </p:spPr>
        <p:txBody>
          <a:bodyPr/>
          <a:lstStyle/>
          <a:p>
            <a:r>
              <a:rPr lang="en-US" dirty="0"/>
              <a:t>docker container run </a:t>
            </a:r>
            <a:r>
              <a:rPr lang="mr-IN" dirty="0"/>
              <a:t>–</a:t>
            </a:r>
            <a:r>
              <a:rPr lang="en-US" dirty="0"/>
              <a:t>name </a:t>
            </a:r>
            <a:r>
              <a:rPr lang="en-US" dirty="0" err="1"/>
              <a:t>mongoDB</a:t>
            </a:r>
            <a:r>
              <a:rPr lang="en-US" dirty="0"/>
              <a:t> </a:t>
            </a:r>
            <a:r>
              <a:rPr lang="mr-IN" dirty="0"/>
              <a:t>–</a:t>
            </a:r>
            <a:r>
              <a:rPr lang="en-US" dirty="0"/>
              <a:t>d mongo</a:t>
            </a:r>
          </a:p>
          <a:p>
            <a:endParaRPr lang="en-US" dirty="0"/>
          </a:p>
          <a:p>
            <a:r>
              <a:rPr lang="en-US" dirty="0"/>
              <a:t>docker top mongo (To see the process running inside mongo container)</a:t>
            </a:r>
          </a:p>
          <a:p>
            <a:endParaRPr lang="en-US" dirty="0"/>
          </a:p>
          <a:p>
            <a:r>
              <a:rPr lang="en-US" dirty="0"/>
              <a:t>Same process can be seen from host as well by below command</a:t>
            </a:r>
          </a:p>
          <a:p>
            <a:endParaRPr lang="en-US" dirty="0"/>
          </a:p>
          <a:p>
            <a:r>
              <a:rPr lang="en-US" dirty="0" err="1"/>
              <a:t>ps</a:t>
            </a:r>
            <a:r>
              <a:rPr lang="en-US" dirty="0"/>
              <a:t> aux | grep mongo</a:t>
            </a:r>
          </a:p>
          <a:p>
            <a:endParaRPr lang="en-US" dirty="0"/>
          </a:p>
          <a:p>
            <a:r>
              <a:rPr lang="en-US" sz="1800" dirty="0"/>
              <a:t>docker container run --name </a:t>
            </a:r>
            <a:r>
              <a:rPr lang="en-US" sz="1800" dirty="0" err="1"/>
              <a:t>mysqlDB</a:t>
            </a:r>
            <a:r>
              <a:rPr lang="en-US" sz="1800" dirty="0"/>
              <a:t> --</a:t>
            </a:r>
            <a:r>
              <a:rPr lang="en-US" sz="1800" dirty="0" err="1"/>
              <a:t>env</a:t>
            </a:r>
            <a:r>
              <a:rPr lang="en-US" sz="1800" dirty="0"/>
              <a:t> MYSQL_RANDOM_ROOT_PASSWORD=yes</a:t>
            </a:r>
          </a:p>
        </p:txBody>
      </p:sp>
    </p:spTree>
    <p:extLst>
      <p:ext uri="{BB962C8B-B14F-4D97-AF65-F5344CB8AC3E}">
        <p14:creationId xmlns:p14="http://schemas.microsoft.com/office/powerpoint/2010/main" val="35174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1"/>
            <a:ext cx="7729728" cy="3807333"/>
          </a:xfrm>
        </p:spPr>
        <p:txBody>
          <a:bodyPr/>
          <a:lstStyle/>
          <a:p>
            <a:r>
              <a:rPr lang="en-US" dirty="0"/>
              <a:t>What are Micro services?</a:t>
            </a:r>
          </a:p>
        </p:txBody>
      </p:sp>
    </p:spTree>
    <p:extLst>
      <p:ext uri="{BB962C8B-B14F-4D97-AF65-F5344CB8AC3E}">
        <p14:creationId xmlns:p14="http://schemas.microsoft.com/office/powerpoint/2010/main" val="518698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27888"/>
          </a:xfrm>
        </p:spPr>
        <p:txBody>
          <a:bodyPr>
            <a:normAutofit fontScale="90000"/>
          </a:bodyPr>
          <a:lstStyle/>
          <a:p>
            <a:pPr algn="ctr"/>
            <a:r>
              <a:rPr lang="en-US" sz="4000" dirty="0"/>
              <a:t>Assignment-1</a:t>
            </a:r>
          </a:p>
        </p:txBody>
      </p:sp>
      <p:sp>
        <p:nvSpPr>
          <p:cNvPr id="3" name="Content Placeholder 2"/>
          <p:cNvSpPr>
            <a:spLocks noGrp="1"/>
          </p:cNvSpPr>
          <p:nvPr>
            <p:ph idx="1"/>
          </p:nvPr>
        </p:nvSpPr>
        <p:spPr>
          <a:xfrm>
            <a:off x="1069848" y="1584960"/>
            <a:ext cx="10058400" cy="4587240"/>
          </a:xfrm>
        </p:spPr>
        <p:txBody>
          <a:bodyPr/>
          <a:lstStyle/>
          <a:p>
            <a:r>
              <a:rPr lang="en-US" dirty="0"/>
              <a:t>Run a </a:t>
            </a:r>
            <a:r>
              <a:rPr lang="en-US" dirty="0" err="1"/>
              <a:t>nginx</a:t>
            </a:r>
            <a:r>
              <a:rPr lang="en-US" dirty="0"/>
              <a:t>, a </a:t>
            </a:r>
            <a:r>
              <a:rPr lang="en-US" dirty="0" err="1"/>
              <a:t>mysql</a:t>
            </a:r>
            <a:r>
              <a:rPr lang="en-US" dirty="0"/>
              <a:t>, and a </a:t>
            </a:r>
            <a:r>
              <a:rPr lang="en-US" dirty="0" err="1"/>
              <a:t>httpd</a:t>
            </a:r>
            <a:r>
              <a:rPr lang="en-US" dirty="0"/>
              <a:t> (apache) server </a:t>
            </a:r>
          </a:p>
          <a:p>
            <a:r>
              <a:rPr lang="en-US" dirty="0"/>
              <a:t>Run all of them --detached (or -d), name them with --name </a:t>
            </a:r>
          </a:p>
          <a:p>
            <a:r>
              <a:rPr lang="en-US" dirty="0" err="1"/>
              <a:t>nginx</a:t>
            </a:r>
            <a:r>
              <a:rPr lang="en-US" dirty="0"/>
              <a:t> should listen on 80:80, </a:t>
            </a:r>
            <a:r>
              <a:rPr lang="en-US" dirty="0" err="1"/>
              <a:t>httpd</a:t>
            </a:r>
            <a:r>
              <a:rPr lang="en-US" dirty="0"/>
              <a:t> on 8080:80, </a:t>
            </a:r>
            <a:r>
              <a:rPr lang="en-US" dirty="0" err="1"/>
              <a:t>mysql</a:t>
            </a:r>
            <a:r>
              <a:rPr lang="en-US" dirty="0"/>
              <a:t> on 3306:3306 </a:t>
            </a:r>
          </a:p>
          <a:p>
            <a:r>
              <a:rPr lang="en-US" dirty="0"/>
              <a:t>When running </a:t>
            </a:r>
            <a:r>
              <a:rPr lang="en-US" dirty="0" err="1"/>
              <a:t>mysql</a:t>
            </a:r>
            <a:r>
              <a:rPr lang="en-US" dirty="0"/>
              <a:t>, use the --environment option (or -e) to pass in MYSQL_RANDOM_ROOT_PASSWORD=yes </a:t>
            </a:r>
          </a:p>
          <a:p>
            <a:r>
              <a:rPr lang="en-US" dirty="0"/>
              <a:t>Use docker container logs on </a:t>
            </a:r>
            <a:r>
              <a:rPr lang="en-US" dirty="0" err="1"/>
              <a:t>mysql</a:t>
            </a:r>
            <a:r>
              <a:rPr lang="en-US" dirty="0"/>
              <a:t> to find the random password it created on startup </a:t>
            </a:r>
          </a:p>
          <a:p>
            <a:r>
              <a:rPr lang="en-US" dirty="0"/>
              <a:t>Clean it all up with docker container stop and docker container </a:t>
            </a:r>
            <a:r>
              <a:rPr lang="en-US" dirty="0" err="1"/>
              <a:t>rm</a:t>
            </a:r>
            <a:r>
              <a:rPr lang="en-US" dirty="0"/>
              <a:t> (both can accept multiple names or ID's) •</a:t>
            </a:r>
          </a:p>
          <a:p>
            <a:r>
              <a:rPr lang="en-US" dirty="0"/>
              <a:t>Use docker container ls to ensure everything is correct before and after cleanup</a:t>
            </a:r>
          </a:p>
        </p:txBody>
      </p:sp>
    </p:spTree>
    <p:extLst>
      <p:ext uri="{BB962C8B-B14F-4D97-AF65-F5344CB8AC3E}">
        <p14:creationId xmlns:p14="http://schemas.microsoft.com/office/powerpoint/2010/main" val="456783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err="1"/>
              <a:t>Whats</a:t>
            </a:r>
            <a:r>
              <a:rPr lang="en-US" sz="4000" dirty="0"/>
              <a:t> happening in container</a:t>
            </a:r>
          </a:p>
        </p:txBody>
      </p:sp>
      <p:sp>
        <p:nvSpPr>
          <p:cNvPr id="3" name="Content Placeholder 2"/>
          <p:cNvSpPr>
            <a:spLocks noGrp="1"/>
          </p:cNvSpPr>
          <p:nvPr>
            <p:ph idx="1"/>
          </p:nvPr>
        </p:nvSpPr>
        <p:spPr/>
        <p:txBody>
          <a:bodyPr>
            <a:normAutofit/>
          </a:bodyPr>
          <a:lstStyle/>
          <a:p>
            <a:r>
              <a:rPr lang="en-US" sz="2400" b="1" dirty="0"/>
              <a:t>docker container top </a:t>
            </a:r>
            <a:r>
              <a:rPr lang="en-US" sz="2400" dirty="0"/>
              <a:t>- process list in one container </a:t>
            </a:r>
          </a:p>
          <a:p>
            <a:endParaRPr lang="en-US" sz="2400" dirty="0"/>
          </a:p>
          <a:p>
            <a:r>
              <a:rPr lang="en-US" sz="2400" b="1" dirty="0"/>
              <a:t>docker container inspect </a:t>
            </a:r>
            <a:r>
              <a:rPr lang="en-US" sz="2400" dirty="0"/>
              <a:t>- details of one container </a:t>
            </a:r>
            <a:r>
              <a:rPr lang="en-US" sz="2400" dirty="0" err="1"/>
              <a:t>config</a:t>
            </a:r>
            <a:r>
              <a:rPr lang="en-US" sz="2400" dirty="0"/>
              <a:t> </a:t>
            </a:r>
          </a:p>
          <a:p>
            <a:endParaRPr lang="en-US" sz="2400" dirty="0"/>
          </a:p>
          <a:p>
            <a:r>
              <a:rPr lang="en-US" sz="2400" b="1" dirty="0"/>
              <a:t>docker container stats </a:t>
            </a:r>
            <a:r>
              <a:rPr lang="en-US" sz="2400" dirty="0"/>
              <a:t>- performance stats for all containers</a:t>
            </a:r>
          </a:p>
        </p:txBody>
      </p:sp>
    </p:spTree>
    <p:extLst>
      <p:ext uri="{BB962C8B-B14F-4D97-AF65-F5344CB8AC3E}">
        <p14:creationId xmlns:p14="http://schemas.microsoft.com/office/powerpoint/2010/main" val="805334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4088"/>
          </a:xfrm>
        </p:spPr>
        <p:txBody>
          <a:bodyPr>
            <a:normAutofit/>
          </a:bodyPr>
          <a:lstStyle/>
          <a:p>
            <a:pPr algn="ctr"/>
            <a:r>
              <a:rPr lang="en-US" sz="4000" dirty="0"/>
              <a:t>Getting a shell inside container</a:t>
            </a:r>
          </a:p>
        </p:txBody>
      </p:sp>
      <p:sp>
        <p:nvSpPr>
          <p:cNvPr id="3" name="Content Placeholder 2"/>
          <p:cNvSpPr>
            <a:spLocks noGrp="1"/>
          </p:cNvSpPr>
          <p:nvPr>
            <p:ph idx="1"/>
          </p:nvPr>
        </p:nvSpPr>
        <p:spPr>
          <a:xfrm>
            <a:off x="1069848" y="838200"/>
            <a:ext cx="10058400" cy="5334000"/>
          </a:xfrm>
        </p:spPr>
        <p:txBody>
          <a:bodyPr/>
          <a:lstStyle/>
          <a:p>
            <a:endParaRPr lang="en-US" dirty="0"/>
          </a:p>
          <a:p>
            <a:r>
              <a:rPr lang="en-US" b="1" dirty="0"/>
              <a:t>docker container run -it </a:t>
            </a:r>
            <a:r>
              <a:rPr lang="en-US" dirty="0"/>
              <a:t>- start new container interactively.</a:t>
            </a:r>
          </a:p>
          <a:p>
            <a:r>
              <a:rPr lang="en-US" dirty="0"/>
              <a:t>Ex. docker container run </a:t>
            </a:r>
            <a:r>
              <a:rPr lang="mr-IN" dirty="0"/>
              <a:t>–</a:t>
            </a:r>
            <a:r>
              <a:rPr lang="en-US" dirty="0"/>
              <a:t>it --name </a:t>
            </a:r>
            <a:r>
              <a:rPr lang="en-US" dirty="0" err="1"/>
              <a:t>ubuntu</a:t>
            </a:r>
            <a:r>
              <a:rPr lang="en-US" dirty="0"/>
              <a:t> </a:t>
            </a:r>
            <a:r>
              <a:rPr lang="en-US" dirty="0" err="1"/>
              <a:t>ubuntu</a:t>
            </a:r>
            <a:endParaRPr lang="en-US" dirty="0"/>
          </a:p>
          <a:p>
            <a:r>
              <a:rPr lang="en-US" b="1" dirty="0"/>
              <a:t>docker container start -</a:t>
            </a:r>
            <a:r>
              <a:rPr lang="en-US" b="1" dirty="0" err="1"/>
              <a:t>ai</a:t>
            </a:r>
            <a:r>
              <a:rPr lang="en-US" b="1" dirty="0"/>
              <a:t> </a:t>
            </a:r>
            <a:r>
              <a:rPr lang="mr-IN" dirty="0"/>
              <a:t>–</a:t>
            </a:r>
            <a:r>
              <a:rPr lang="en-US" dirty="0"/>
              <a:t> start  stopped container interactively</a:t>
            </a:r>
          </a:p>
          <a:p>
            <a:r>
              <a:rPr lang="en-US" dirty="0"/>
              <a:t>Ex. docker container start -</a:t>
            </a:r>
            <a:r>
              <a:rPr lang="en-US" dirty="0" err="1"/>
              <a:t>ai</a:t>
            </a:r>
            <a:r>
              <a:rPr lang="en-US" dirty="0"/>
              <a:t> </a:t>
            </a:r>
            <a:r>
              <a:rPr lang="en-US" dirty="0" err="1"/>
              <a:t>ubuntu</a:t>
            </a:r>
            <a:endParaRPr lang="en-US" dirty="0"/>
          </a:p>
          <a:p>
            <a:endParaRPr lang="en-US" dirty="0"/>
          </a:p>
          <a:p>
            <a:r>
              <a:rPr lang="en-US" b="1" dirty="0"/>
              <a:t>docker container exec -it </a:t>
            </a:r>
            <a:r>
              <a:rPr lang="en-US" dirty="0"/>
              <a:t>- run additional command in existing container </a:t>
            </a:r>
          </a:p>
          <a:p>
            <a:endParaRPr lang="en-US" dirty="0"/>
          </a:p>
          <a:p>
            <a:r>
              <a:rPr lang="en-US" dirty="0"/>
              <a:t>Different Linux distros in containers</a:t>
            </a:r>
          </a:p>
          <a:p>
            <a:r>
              <a:rPr lang="en-US" dirty="0"/>
              <a:t>We can run only those commands which are already in the image.</a:t>
            </a:r>
          </a:p>
          <a:p>
            <a:r>
              <a:rPr lang="en-US" dirty="0"/>
              <a:t>Ex docker container run </a:t>
            </a:r>
            <a:r>
              <a:rPr lang="mr-IN" dirty="0"/>
              <a:t>–</a:t>
            </a:r>
            <a:r>
              <a:rPr lang="en-US" dirty="0"/>
              <a:t>it alpine bash-</a:t>
            </a:r>
            <a:r>
              <a:rPr lang="en-US" dirty="0">
                <a:sym typeface="Wingdings"/>
              </a:rPr>
              <a:t>Observe?</a:t>
            </a:r>
            <a:endParaRPr lang="en-US" dirty="0"/>
          </a:p>
        </p:txBody>
      </p:sp>
    </p:spTree>
    <p:extLst>
      <p:ext uri="{BB962C8B-B14F-4D97-AF65-F5344CB8AC3E}">
        <p14:creationId xmlns:p14="http://schemas.microsoft.com/office/powerpoint/2010/main" val="118691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80288"/>
          </a:xfrm>
        </p:spPr>
        <p:txBody>
          <a:bodyPr>
            <a:normAutofit/>
          </a:bodyPr>
          <a:lstStyle/>
          <a:p>
            <a:pPr algn="ctr"/>
            <a:r>
              <a:rPr lang="en-US" sz="4000" dirty="0"/>
              <a:t>Docker Network</a:t>
            </a:r>
          </a:p>
        </p:txBody>
      </p:sp>
      <p:sp>
        <p:nvSpPr>
          <p:cNvPr id="3" name="Content Placeholder 2"/>
          <p:cNvSpPr>
            <a:spLocks noGrp="1"/>
          </p:cNvSpPr>
          <p:nvPr>
            <p:ph idx="1"/>
          </p:nvPr>
        </p:nvSpPr>
        <p:spPr>
          <a:xfrm>
            <a:off x="1069848" y="780288"/>
            <a:ext cx="10058400" cy="5300472"/>
          </a:xfrm>
        </p:spPr>
        <p:txBody>
          <a:bodyPr>
            <a:normAutofit/>
          </a:bodyPr>
          <a:lstStyle/>
          <a:p>
            <a:r>
              <a:rPr lang="en-US" sz="2400" dirty="0"/>
              <a:t>Review of docker container run </a:t>
            </a:r>
            <a:r>
              <a:rPr lang="mr-IN" sz="2400" dirty="0"/>
              <a:t>–</a:t>
            </a:r>
            <a:r>
              <a:rPr lang="en-US" sz="2400" dirty="0"/>
              <a:t>p</a:t>
            </a:r>
          </a:p>
          <a:p>
            <a:r>
              <a:rPr lang="en-US" sz="2400" dirty="0"/>
              <a:t>Quick port check with docker container port</a:t>
            </a:r>
          </a:p>
          <a:p>
            <a:r>
              <a:rPr lang="en-US" sz="2400" dirty="0"/>
              <a:t>Each container connected to a private virtual network "bridge" </a:t>
            </a:r>
          </a:p>
          <a:p>
            <a:r>
              <a:rPr lang="en-US" sz="2400" dirty="0"/>
              <a:t>Each virtual network routes through NAT firewall on host IP </a:t>
            </a:r>
          </a:p>
          <a:p>
            <a:r>
              <a:rPr lang="en-US" sz="2400" dirty="0"/>
              <a:t>All containers on a virtual network can talk to each other without -p </a:t>
            </a:r>
          </a:p>
          <a:p>
            <a:r>
              <a:rPr lang="en-US" sz="2400" dirty="0"/>
              <a:t>Best practice is to create a new virtual network for each app: </a:t>
            </a:r>
          </a:p>
          <a:p>
            <a:r>
              <a:rPr lang="en-US" sz="2400" dirty="0"/>
              <a:t>network "</a:t>
            </a:r>
            <a:r>
              <a:rPr lang="en-US" sz="2400" dirty="0" err="1"/>
              <a:t>my_web_app</a:t>
            </a:r>
            <a:r>
              <a:rPr lang="en-US" sz="2400" dirty="0"/>
              <a:t>" for </a:t>
            </a:r>
            <a:r>
              <a:rPr lang="en-US" sz="2400" dirty="0" err="1"/>
              <a:t>mysql</a:t>
            </a:r>
            <a:r>
              <a:rPr lang="en-US" sz="2400" dirty="0"/>
              <a:t> and </a:t>
            </a:r>
            <a:r>
              <a:rPr lang="en-US" sz="2400" dirty="0" err="1"/>
              <a:t>php</a:t>
            </a:r>
            <a:r>
              <a:rPr lang="en-US" sz="2400" dirty="0"/>
              <a:t>/apache containers </a:t>
            </a:r>
          </a:p>
          <a:p>
            <a:r>
              <a:rPr lang="en-US" sz="2400" dirty="0"/>
              <a:t>network "</a:t>
            </a:r>
            <a:r>
              <a:rPr lang="en-US" sz="2400" dirty="0" err="1"/>
              <a:t>my_api</a:t>
            </a:r>
            <a:r>
              <a:rPr lang="en-US" sz="2400" dirty="0"/>
              <a:t>" for mongo and </a:t>
            </a:r>
            <a:r>
              <a:rPr lang="en-US" sz="2400" dirty="0" err="1"/>
              <a:t>nodejs</a:t>
            </a:r>
            <a:r>
              <a:rPr lang="en-US" sz="2400" dirty="0"/>
              <a:t> containers</a:t>
            </a:r>
          </a:p>
        </p:txBody>
      </p:sp>
    </p:spTree>
    <p:extLst>
      <p:ext uri="{BB962C8B-B14F-4D97-AF65-F5344CB8AC3E}">
        <p14:creationId xmlns:p14="http://schemas.microsoft.com/office/powerpoint/2010/main" val="201308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16280"/>
          </a:xfrm>
        </p:spPr>
        <p:txBody>
          <a:bodyPr>
            <a:normAutofit/>
          </a:bodyPr>
          <a:lstStyle/>
          <a:p>
            <a:pPr algn="ctr"/>
            <a:r>
              <a:rPr lang="en-US" sz="4000" dirty="0"/>
              <a:t>Docker Network-cli</a:t>
            </a:r>
          </a:p>
        </p:txBody>
      </p:sp>
      <p:sp>
        <p:nvSpPr>
          <p:cNvPr id="3" name="Content Placeholder 2"/>
          <p:cNvSpPr>
            <a:spLocks noGrp="1"/>
          </p:cNvSpPr>
          <p:nvPr>
            <p:ph idx="1"/>
          </p:nvPr>
        </p:nvSpPr>
        <p:spPr>
          <a:xfrm>
            <a:off x="1069848" y="1051560"/>
            <a:ext cx="10058400" cy="5120640"/>
          </a:xfrm>
        </p:spPr>
        <p:txBody>
          <a:bodyPr>
            <a:normAutofit/>
          </a:bodyPr>
          <a:lstStyle/>
          <a:p>
            <a:r>
              <a:rPr lang="en-US" sz="2800" dirty="0"/>
              <a:t>Show networks </a:t>
            </a:r>
            <a:r>
              <a:rPr lang="en-US" sz="2800" b="1" dirty="0"/>
              <a:t>docker network ls </a:t>
            </a:r>
          </a:p>
          <a:p>
            <a:r>
              <a:rPr lang="en-US" sz="2800" dirty="0"/>
              <a:t>Inspect a network </a:t>
            </a:r>
            <a:r>
              <a:rPr lang="en-US" sz="2800" b="1" dirty="0"/>
              <a:t>docker network inspect </a:t>
            </a:r>
          </a:p>
          <a:p>
            <a:r>
              <a:rPr lang="en-US" sz="2800" dirty="0"/>
              <a:t>Create a network </a:t>
            </a:r>
            <a:r>
              <a:rPr lang="en-US" sz="2800" b="1" dirty="0"/>
              <a:t>docker network create --driver </a:t>
            </a:r>
          </a:p>
          <a:p>
            <a:r>
              <a:rPr lang="en-US" sz="2800" dirty="0"/>
              <a:t>Attach a network to container </a:t>
            </a:r>
            <a:r>
              <a:rPr lang="en-US" sz="2800" b="1" dirty="0"/>
              <a:t>docker network connect </a:t>
            </a:r>
          </a:p>
          <a:p>
            <a:r>
              <a:rPr lang="en-US" sz="2800" dirty="0"/>
              <a:t>Detach network container </a:t>
            </a:r>
            <a:r>
              <a:rPr lang="en-US" sz="2800" b="1" dirty="0"/>
              <a:t>docker network disconnect</a:t>
            </a:r>
          </a:p>
        </p:txBody>
      </p:sp>
    </p:spTree>
    <p:extLst>
      <p:ext uri="{BB962C8B-B14F-4D97-AF65-F5344CB8AC3E}">
        <p14:creationId xmlns:p14="http://schemas.microsoft.com/office/powerpoint/2010/main" val="210702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27888"/>
          </a:xfrm>
        </p:spPr>
        <p:txBody>
          <a:bodyPr>
            <a:normAutofit fontScale="90000"/>
          </a:bodyPr>
          <a:lstStyle/>
          <a:p>
            <a:pPr algn="ctr"/>
            <a:r>
              <a:rPr lang="en-US" sz="4000" dirty="0"/>
              <a:t>Docker Network - DNS</a:t>
            </a:r>
          </a:p>
        </p:txBody>
      </p:sp>
      <p:sp>
        <p:nvSpPr>
          <p:cNvPr id="3" name="Content Placeholder 2"/>
          <p:cNvSpPr>
            <a:spLocks noGrp="1"/>
          </p:cNvSpPr>
          <p:nvPr>
            <p:ph idx="1"/>
          </p:nvPr>
        </p:nvSpPr>
        <p:spPr>
          <a:xfrm>
            <a:off x="1069848" y="810768"/>
            <a:ext cx="10058400" cy="5498592"/>
          </a:xfrm>
        </p:spPr>
        <p:txBody>
          <a:bodyPr>
            <a:normAutofit/>
          </a:bodyPr>
          <a:lstStyle/>
          <a:p>
            <a:endParaRPr lang="en-US" sz="2800" dirty="0"/>
          </a:p>
          <a:p>
            <a:r>
              <a:rPr lang="en-US" sz="2800" dirty="0"/>
              <a:t>Containers shouldn't rely on IP's for inter-communication </a:t>
            </a:r>
          </a:p>
          <a:p>
            <a:endParaRPr lang="en-US" sz="2800" dirty="0"/>
          </a:p>
          <a:p>
            <a:r>
              <a:rPr lang="en-US" sz="2800" dirty="0"/>
              <a:t>DNS for friendly names is built-in if you use custom networks </a:t>
            </a:r>
          </a:p>
          <a:p>
            <a:endParaRPr lang="en-US" sz="2800" dirty="0"/>
          </a:p>
          <a:p>
            <a:r>
              <a:rPr lang="en-US" sz="2800" dirty="0"/>
              <a:t>You're using custom networks right? •This gets way easier with Docker Compose in future Section</a:t>
            </a:r>
          </a:p>
          <a:p>
            <a:endParaRPr lang="en-US" dirty="0"/>
          </a:p>
        </p:txBody>
      </p:sp>
    </p:spTree>
    <p:extLst>
      <p:ext uri="{BB962C8B-B14F-4D97-AF65-F5344CB8AC3E}">
        <p14:creationId xmlns:p14="http://schemas.microsoft.com/office/powerpoint/2010/main" val="51268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95072"/>
            <a:ext cx="10058400" cy="597408"/>
          </a:xfrm>
        </p:spPr>
        <p:txBody>
          <a:bodyPr>
            <a:normAutofit fontScale="90000"/>
          </a:bodyPr>
          <a:lstStyle/>
          <a:p>
            <a:pPr algn="ctr"/>
            <a:r>
              <a:rPr lang="en-US" sz="4000" dirty="0"/>
              <a:t>Assignment-2</a:t>
            </a:r>
          </a:p>
        </p:txBody>
      </p:sp>
      <p:sp>
        <p:nvSpPr>
          <p:cNvPr id="3" name="Content Placeholder 2"/>
          <p:cNvSpPr>
            <a:spLocks noGrp="1"/>
          </p:cNvSpPr>
          <p:nvPr>
            <p:ph idx="1"/>
          </p:nvPr>
        </p:nvSpPr>
        <p:spPr>
          <a:xfrm>
            <a:off x="1069848" y="1371600"/>
            <a:ext cx="10058400" cy="4800600"/>
          </a:xfrm>
        </p:spPr>
        <p:txBody>
          <a:bodyPr>
            <a:noAutofit/>
          </a:bodyPr>
          <a:lstStyle/>
          <a:p>
            <a:r>
              <a:rPr lang="en-US" sz="2800" dirty="0"/>
              <a:t>Use different Linux distro containers to check curl cli tool version </a:t>
            </a:r>
          </a:p>
          <a:p>
            <a:r>
              <a:rPr lang="en-US" sz="2800" dirty="0"/>
              <a:t>Use two different terminal windows to start bash in both </a:t>
            </a:r>
            <a:r>
              <a:rPr lang="en-US" sz="2800" dirty="0">
                <a:solidFill>
                  <a:schemeClr val="accent1">
                    <a:lumMod val="75000"/>
                  </a:schemeClr>
                </a:solidFill>
              </a:rPr>
              <a:t>centos:7 </a:t>
            </a:r>
            <a:r>
              <a:rPr lang="en-US" sz="2800" dirty="0"/>
              <a:t>and </a:t>
            </a:r>
            <a:r>
              <a:rPr lang="en-US" sz="2800" dirty="0">
                <a:solidFill>
                  <a:schemeClr val="accent1">
                    <a:lumMod val="75000"/>
                  </a:schemeClr>
                </a:solidFill>
              </a:rPr>
              <a:t>ubuntu:14.04</a:t>
            </a:r>
            <a:r>
              <a:rPr lang="en-US" sz="2800" dirty="0"/>
              <a:t>, using -it </a:t>
            </a:r>
          </a:p>
          <a:p>
            <a:r>
              <a:rPr lang="en-US" sz="2800" dirty="0"/>
              <a:t>Learn the docker container --</a:t>
            </a:r>
            <a:r>
              <a:rPr lang="en-US" sz="2800" dirty="0" err="1"/>
              <a:t>rm</a:t>
            </a:r>
            <a:r>
              <a:rPr lang="en-US" sz="2800" dirty="0"/>
              <a:t> option so you can save cleanup </a:t>
            </a:r>
          </a:p>
          <a:p>
            <a:r>
              <a:rPr lang="en-US" sz="2800" dirty="0"/>
              <a:t>Ensure curl is installed and on latest version for that distro </a:t>
            </a:r>
          </a:p>
          <a:p>
            <a:r>
              <a:rPr lang="en-US" sz="2800" dirty="0" err="1"/>
              <a:t>ubuntu</a:t>
            </a:r>
            <a:r>
              <a:rPr lang="en-US" sz="2800" dirty="0"/>
              <a:t>: </a:t>
            </a:r>
            <a:r>
              <a:rPr lang="en-US" sz="2800" b="1" dirty="0"/>
              <a:t>apt-get update &amp;&amp; apt-get install curl </a:t>
            </a:r>
          </a:p>
          <a:p>
            <a:r>
              <a:rPr lang="en-US" sz="2800" dirty="0"/>
              <a:t>centos: </a:t>
            </a:r>
            <a:r>
              <a:rPr lang="en-US" sz="2800" b="1" dirty="0"/>
              <a:t>yum update curl </a:t>
            </a:r>
          </a:p>
          <a:p>
            <a:r>
              <a:rPr lang="en-US" sz="2800" dirty="0"/>
              <a:t>Check curl --version</a:t>
            </a:r>
          </a:p>
        </p:txBody>
      </p:sp>
    </p:spTree>
    <p:extLst>
      <p:ext uri="{BB962C8B-B14F-4D97-AF65-F5344CB8AC3E}">
        <p14:creationId xmlns:p14="http://schemas.microsoft.com/office/powerpoint/2010/main" val="2119700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34112"/>
            <a:ext cx="10058400" cy="749808"/>
          </a:xfrm>
        </p:spPr>
        <p:txBody>
          <a:bodyPr/>
          <a:lstStyle/>
          <a:p>
            <a:pPr algn="ctr"/>
            <a:r>
              <a:rPr lang="en-US" sz="4000" dirty="0"/>
              <a:t>Assignment-3</a:t>
            </a:r>
          </a:p>
        </p:txBody>
      </p:sp>
      <p:sp>
        <p:nvSpPr>
          <p:cNvPr id="3" name="Content Placeholder 2"/>
          <p:cNvSpPr>
            <a:spLocks noGrp="1"/>
          </p:cNvSpPr>
          <p:nvPr>
            <p:ph idx="1"/>
          </p:nvPr>
        </p:nvSpPr>
        <p:spPr>
          <a:xfrm>
            <a:off x="1069848" y="1143000"/>
            <a:ext cx="10058400" cy="5029200"/>
          </a:xfrm>
        </p:spPr>
        <p:txBody>
          <a:bodyPr>
            <a:noAutofit/>
          </a:bodyPr>
          <a:lstStyle/>
          <a:p>
            <a:r>
              <a:rPr lang="en-US" sz="2400" dirty="0"/>
              <a:t>Ever since Docker Engine 1.11, we can have multiple containers on a created network respond to the same DNS address </a:t>
            </a:r>
          </a:p>
          <a:p>
            <a:r>
              <a:rPr lang="en-US" sz="2400" dirty="0"/>
              <a:t>Create a new virtual network (default bridge driver) </a:t>
            </a:r>
          </a:p>
          <a:p>
            <a:r>
              <a:rPr lang="en-US" sz="2400" dirty="0"/>
              <a:t>Create two containers from elasticsearch:2 image </a:t>
            </a:r>
          </a:p>
          <a:p>
            <a:r>
              <a:rPr lang="en-US" sz="2400" dirty="0"/>
              <a:t>Research and use --net-alias search when creating them to give them an additional DNS name to respond to </a:t>
            </a:r>
          </a:p>
          <a:p>
            <a:r>
              <a:rPr lang="en-US" sz="2400" dirty="0"/>
              <a:t>Run alpine </a:t>
            </a:r>
            <a:r>
              <a:rPr lang="en-US" sz="2400" dirty="0" err="1"/>
              <a:t>nslookup</a:t>
            </a:r>
            <a:r>
              <a:rPr lang="en-US" sz="2400" dirty="0"/>
              <a:t> search with --net to see the two containers list for the same DNS name </a:t>
            </a:r>
          </a:p>
          <a:p>
            <a:r>
              <a:rPr lang="en-US" sz="2400" dirty="0"/>
              <a:t>Run centos curl -s search:9200 with --net multiple times until you see both "name" fields show</a:t>
            </a:r>
          </a:p>
        </p:txBody>
      </p:sp>
    </p:spTree>
    <p:extLst>
      <p:ext uri="{BB962C8B-B14F-4D97-AF65-F5344CB8AC3E}">
        <p14:creationId xmlns:p14="http://schemas.microsoft.com/office/powerpoint/2010/main" val="456070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9382"/>
            <a:ext cx="10058400" cy="665018"/>
          </a:xfrm>
        </p:spPr>
        <p:txBody>
          <a:bodyPr>
            <a:normAutofit/>
          </a:bodyPr>
          <a:lstStyle/>
          <a:p>
            <a:pPr algn="ctr"/>
            <a:r>
              <a:rPr lang="en-US" sz="4000" dirty="0"/>
              <a:t>Docker Images</a:t>
            </a:r>
          </a:p>
        </p:txBody>
      </p:sp>
      <p:sp>
        <p:nvSpPr>
          <p:cNvPr id="3" name="Content Placeholder 2"/>
          <p:cNvSpPr>
            <a:spLocks noGrp="1"/>
          </p:cNvSpPr>
          <p:nvPr>
            <p:ph idx="1"/>
          </p:nvPr>
        </p:nvSpPr>
        <p:spPr>
          <a:xfrm>
            <a:off x="1069848" y="1733797"/>
            <a:ext cx="10058400" cy="4438403"/>
          </a:xfrm>
        </p:spPr>
        <p:txBody>
          <a:bodyPr>
            <a:noAutofit/>
          </a:bodyPr>
          <a:lstStyle/>
          <a:p>
            <a:r>
              <a:rPr lang="en-US" sz="2400" dirty="0"/>
              <a:t>App binaries and dependencies </a:t>
            </a:r>
          </a:p>
          <a:p>
            <a:r>
              <a:rPr lang="en-US" sz="2400" dirty="0"/>
              <a:t>Metadata about the image data and how to run the image </a:t>
            </a:r>
          </a:p>
          <a:p>
            <a:r>
              <a:rPr lang="en-US" sz="2400" dirty="0"/>
              <a:t>Official definition: "An Image is an ordered collection of root filesystem changes and the corresponding execution parameters for use within a container runtime." </a:t>
            </a:r>
          </a:p>
          <a:p>
            <a:r>
              <a:rPr lang="en-US" sz="2400" dirty="0"/>
              <a:t>Not a complete OS. No kernel, kernel modules (e.g. drivers) </a:t>
            </a:r>
          </a:p>
          <a:p>
            <a:r>
              <a:rPr lang="en-US" sz="2400" dirty="0"/>
              <a:t>Small as one file (your app binary) like a </a:t>
            </a:r>
            <a:r>
              <a:rPr lang="en-US" sz="2400" dirty="0" err="1"/>
              <a:t>golang</a:t>
            </a:r>
            <a:r>
              <a:rPr lang="en-US" sz="2400" dirty="0"/>
              <a:t> static binary </a:t>
            </a:r>
          </a:p>
          <a:p>
            <a:r>
              <a:rPr lang="en-US" sz="2400" dirty="0"/>
              <a:t>Big as a Ubuntu distro with apt, and Apache, PHP, and more installed</a:t>
            </a:r>
          </a:p>
        </p:txBody>
      </p:sp>
    </p:spTree>
    <p:extLst>
      <p:ext uri="{BB962C8B-B14F-4D97-AF65-F5344CB8AC3E}">
        <p14:creationId xmlns:p14="http://schemas.microsoft.com/office/powerpoint/2010/main" val="1201073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91025"/>
          </a:xfrm>
        </p:spPr>
        <p:txBody>
          <a:bodyPr>
            <a:normAutofit/>
          </a:bodyPr>
          <a:lstStyle/>
          <a:p>
            <a:pPr algn="ctr"/>
            <a:r>
              <a:rPr lang="en-US" sz="4000" dirty="0"/>
              <a:t>Docker-HUB</a:t>
            </a:r>
          </a:p>
        </p:txBody>
      </p:sp>
      <p:sp>
        <p:nvSpPr>
          <p:cNvPr id="3" name="Content Placeholder 2"/>
          <p:cNvSpPr>
            <a:spLocks noGrp="1"/>
          </p:cNvSpPr>
          <p:nvPr>
            <p:ph idx="1"/>
          </p:nvPr>
        </p:nvSpPr>
        <p:spPr>
          <a:xfrm>
            <a:off x="1069848" y="1175657"/>
            <a:ext cx="10058400" cy="4996543"/>
          </a:xfrm>
        </p:spPr>
        <p:txBody>
          <a:bodyPr>
            <a:normAutofit/>
          </a:bodyPr>
          <a:lstStyle/>
          <a:p>
            <a:endParaRPr lang="en-US" sz="2400" dirty="0"/>
          </a:p>
          <a:p>
            <a:endParaRPr lang="en-US" sz="2400" dirty="0"/>
          </a:p>
          <a:p>
            <a:r>
              <a:rPr lang="en-US" sz="2400" dirty="0"/>
              <a:t>Basics of Docker Hub (</a:t>
            </a:r>
            <a:r>
              <a:rPr lang="en-US" sz="2400" dirty="0" err="1"/>
              <a:t>hub.docker.com</a:t>
            </a:r>
            <a:r>
              <a:rPr lang="en-US" sz="2400" dirty="0"/>
              <a:t>) </a:t>
            </a:r>
          </a:p>
          <a:p>
            <a:r>
              <a:rPr lang="en-US" sz="2400" dirty="0"/>
              <a:t>Find Official and other good public images </a:t>
            </a:r>
          </a:p>
          <a:p>
            <a:r>
              <a:rPr lang="en-US" sz="2400" dirty="0"/>
              <a:t>Download images and basics of image tags</a:t>
            </a:r>
          </a:p>
          <a:p>
            <a:r>
              <a:rPr lang="en-US" sz="2400" dirty="0"/>
              <a:t>Using different base images like </a:t>
            </a:r>
            <a:r>
              <a:rPr lang="en-US" sz="2400" dirty="0" err="1"/>
              <a:t>Debian</a:t>
            </a:r>
            <a:r>
              <a:rPr lang="en-US" sz="2400" dirty="0"/>
              <a:t> or Alpine </a:t>
            </a:r>
          </a:p>
          <a:p>
            <a:r>
              <a:rPr lang="en-US" sz="2400" dirty="0"/>
              <a:t>The recommended tagging scheme used by Official images</a:t>
            </a:r>
          </a:p>
        </p:txBody>
      </p:sp>
    </p:spTree>
    <p:extLst>
      <p:ext uri="{BB962C8B-B14F-4D97-AF65-F5344CB8AC3E}">
        <p14:creationId xmlns:p14="http://schemas.microsoft.com/office/powerpoint/2010/main" val="10398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4978" y="1736725"/>
            <a:ext cx="9753600" cy="4470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978" y="415925"/>
            <a:ext cx="9753600" cy="1098550"/>
          </a:xfrm>
          <a:prstGeom prst="rect">
            <a:avLst/>
          </a:prstGeom>
        </p:spPr>
      </p:pic>
    </p:spTree>
    <p:extLst>
      <p:ext uri="{BB962C8B-B14F-4D97-AF65-F5344CB8AC3E}">
        <p14:creationId xmlns:p14="http://schemas.microsoft.com/office/powerpoint/2010/main" val="505953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and their layers</a:t>
            </a:r>
          </a:p>
        </p:txBody>
      </p:sp>
      <p:sp>
        <p:nvSpPr>
          <p:cNvPr id="3" name="Content Placeholder 2"/>
          <p:cNvSpPr>
            <a:spLocks noGrp="1"/>
          </p:cNvSpPr>
          <p:nvPr>
            <p:ph idx="1"/>
          </p:nvPr>
        </p:nvSpPr>
        <p:spPr/>
        <p:txBody>
          <a:bodyPr/>
          <a:lstStyle/>
          <a:p>
            <a:endParaRPr lang="en-US" dirty="0"/>
          </a:p>
          <a:p>
            <a:r>
              <a:rPr lang="en-US" dirty="0"/>
              <a:t>Images are made up of file system changes and metadata </a:t>
            </a:r>
          </a:p>
          <a:p>
            <a:r>
              <a:rPr lang="en-US" dirty="0"/>
              <a:t>Each layer is uniquely identified and only stored once on a host </a:t>
            </a:r>
          </a:p>
          <a:p>
            <a:r>
              <a:rPr lang="en-US" b="1" dirty="0"/>
              <a:t>docker history </a:t>
            </a:r>
            <a:r>
              <a:rPr lang="en-US" b="1" dirty="0" err="1"/>
              <a:t>image_name</a:t>
            </a:r>
            <a:endParaRPr lang="en-US" b="1" dirty="0"/>
          </a:p>
          <a:p>
            <a:r>
              <a:rPr lang="en-US" b="1" dirty="0"/>
              <a:t>docker inspect </a:t>
            </a:r>
            <a:r>
              <a:rPr lang="en-US" b="1" dirty="0" err="1"/>
              <a:t>image_name</a:t>
            </a:r>
            <a:endParaRPr lang="en-US" b="1" dirty="0"/>
          </a:p>
          <a:p>
            <a:r>
              <a:rPr lang="en-US" dirty="0"/>
              <a:t>This saves storage space on host and transfer time on push/pull </a:t>
            </a:r>
          </a:p>
          <a:p>
            <a:r>
              <a:rPr lang="en-US" dirty="0"/>
              <a:t>A container is just a single read/write layer on top of image </a:t>
            </a:r>
          </a:p>
          <a:p>
            <a:r>
              <a:rPr lang="en-US" dirty="0"/>
              <a:t>docker image history and inspect commands can teach us</a:t>
            </a:r>
          </a:p>
        </p:txBody>
      </p:sp>
    </p:spTree>
    <p:extLst>
      <p:ext uri="{BB962C8B-B14F-4D97-AF65-F5344CB8AC3E}">
        <p14:creationId xmlns:p14="http://schemas.microsoft.com/office/powerpoint/2010/main" val="1348089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21654"/>
          </a:xfrm>
        </p:spPr>
        <p:txBody>
          <a:bodyPr>
            <a:normAutofit/>
          </a:bodyPr>
          <a:lstStyle/>
          <a:p>
            <a:pPr algn="ctr"/>
            <a:r>
              <a:rPr lang="en-US" sz="4000" dirty="0"/>
              <a:t>Tags</a:t>
            </a:r>
          </a:p>
        </p:txBody>
      </p:sp>
      <p:sp>
        <p:nvSpPr>
          <p:cNvPr id="3" name="Content Placeholder 2"/>
          <p:cNvSpPr>
            <a:spLocks noGrp="1"/>
          </p:cNvSpPr>
          <p:nvPr>
            <p:ph idx="1"/>
          </p:nvPr>
        </p:nvSpPr>
        <p:spPr>
          <a:xfrm>
            <a:off x="1069848" y="1306286"/>
            <a:ext cx="10058400" cy="4865914"/>
          </a:xfrm>
        </p:spPr>
        <p:txBody>
          <a:bodyPr/>
          <a:lstStyle/>
          <a:p>
            <a:endParaRPr lang="en-US" dirty="0"/>
          </a:p>
          <a:p>
            <a:r>
              <a:rPr lang="en-US" dirty="0"/>
              <a:t>All about image tags </a:t>
            </a:r>
          </a:p>
          <a:p>
            <a:r>
              <a:rPr lang="en-US" dirty="0"/>
              <a:t>Properly tagging images </a:t>
            </a:r>
          </a:p>
          <a:p>
            <a:r>
              <a:rPr lang="en-US" b="1" dirty="0"/>
              <a:t>docker image tag </a:t>
            </a:r>
            <a:r>
              <a:rPr lang="en-US" b="1" dirty="0" err="1"/>
              <a:t>source_tag</a:t>
            </a:r>
            <a:r>
              <a:rPr lang="en-US" b="1" dirty="0"/>
              <a:t> </a:t>
            </a:r>
            <a:r>
              <a:rPr lang="en-US" b="1" dirty="0" err="1"/>
              <a:t>target_tag</a:t>
            </a:r>
            <a:endParaRPr lang="en-US" b="1" dirty="0"/>
          </a:p>
          <a:p>
            <a:r>
              <a:rPr lang="en-US" dirty="0"/>
              <a:t>Tagging images for upload to Docker Hub </a:t>
            </a:r>
          </a:p>
          <a:p>
            <a:r>
              <a:rPr lang="en-US" dirty="0"/>
              <a:t>How tagging is related to image ID</a:t>
            </a:r>
          </a:p>
          <a:p>
            <a:r>
              <a:rPr lang="en-US" dirty="0"/>
              <a:t>How to upload to Docker Hub </a:t>
            </a:r>
          </a:p>
          <a:p>
            <a:r>
              <a:rPr lang="en-US" dirty="0"/>
              <a:t>Image ID vs. Tag</a:t>
            </a:r>
          </a:p>
        </p:txBody>
      </p:sp>
    </p:spTree>
    <p:extLst>
      <p:ext uri="{BB962C8B-B14F-4D97-AF65-F5344CB8AC3E}">
        <p14:creationId xmlns:p14="http://schemas.microsoft.com/office/powerpoint/2010/main" val="1903952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19773"/>
          </a:xfrm>
        </p:spPr>
        <p:txBody>
          <a:bodyPr>
            <a:normAutofit fontScale="90000"/>
          </a:bodyPr>
          <a:lstStyle/>
          <a:p>
            <a:pPr algn="ctr"/>
            <a:r>
              <a:rPr lang="en-US" sz="4000" dirty="0"/>
              <a:t>Building custom images</a:t>
            </a:r>
          </a:p>
        </p:txBody>
      </p:sp>
      <p:sp>
        <p:nvSpPr>
          <p:cNvPr id="3" name="Content Placeholder 2"/>
          <p:cNvSpPr>
            <a:spLocks noGrp="1"/>
          </p:cNvSpPr>
          <p:nvPr>
            <p:ph idx="1"/>
          </p:nvPr>
        </p:nvSpPr>
        <p:spPr>
          <a:xfrm>
            <a:off x="1069848" y="736270"/>
            <a:ext cx="10058400" cy="5435930"/>
          </a:xfrm>
        </p:spPr>
        <p:txBody>
          <a:bodyPr/>
          <a:lstStyle/>
          <a:p>
            <a:r>
              <a:rPr lang="en-US" dirty="0"/>
              <a:t>We can not use existing images all the time, as this may not suit to your application.</a:t>
            </a:r>
          </a:p>
          <a:p>
            <a:r>
              <a:rPr lang="en-US" dirty="0"/>
              <a:t>Custom images can be created from </a:t>
            </a:r>
            <a:r>
              <a:rPr lang="en-US" dirty="0" err="1"/>
              <a:t>Dockerfile</a:t>
            </a:r>
            <a:r>
              <a:rPr lang="en-US" dirty="0"/>
              <a:t>.</a:t>
            </a:r>
          </a:p>
          <a:p>
            <a:r>
              <a:rPr lang="en-US" sz="2400" b="1" dirty="0" err="1"/>
              <a:t>Dockerfile</a:t>
            </a:r>
            <a:r>
              <a:rPr lang="en-US" sz="2400" b="1" dirty="0"/>
              <a:t> basics:</a:t>
            </a:r>
          </a:p>
          <a:p>
            <a:r>
              <a:rPr lang="en-US" dirty="0"/>
              <a:t>FROM (base image) •</a:t>
            </a:r>
          </a:p>
          <a:p>
            <a:r>
              <a:rPr lang="en-US" dirty="0"/>
              <a:t>ENV (environment variable) </a:t>
            </a:r>
          </a:p>
          <a:p>
            <a:r>
              <a:rPr lang="en-US" dirty="0"/>
              <a:t>RUN (any arbitrary shell command) </a:t>
            </a:r>
          </a:p>
          <a:p>
            <a:r>
              <a:rPr lang="en-US" dirty="0"/>
              <a:t>EXPOSE (open port from container to virtual network) </a:t>
            </a:r>
          </a:p>
          <a:p>
            <a:r>
              <a:rPr lang="en-US" dirty="0"/>
              <a:t>CMD (command to run when container starts) </a:t>
            </a:r>
          </a:p>
          <a:p>
            <a:r>
              <a:rPr lang="en-US" dirty="0"/>
              <a:t>docker image build (create image from </a:t>
            </a:r>
            <a:r>
              <a:rPr lang="en-US" dirty="0" err="1"/>
              <a:t>Dockerfile</a:t>
            </a:r>
            <a:r>
              <a:rPr lang="en-US" dirty="0"/>
              <a:t>)</a:t>
            </a:r>
          </a:p>
        </p:txBody>
      </p:sp>
    </p:spTree>
    <p:extLst>
      <p:ext uri="{BB962C8B-B14F-4D97-AF65-F5344CB8AC3E}">
        <p14:creationId xmlns:p14="http://schemas.microsoft.com/office/powerpoint/2010/main" val="1390134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91025"/>
          </a:xfrm>
        </p:spPr>
        <p:txBody>
          <a:bodyPr>
            <a:normAutofit/>
          </a:bodyPr>
          <a:lstStyle/>
          <a:p>
            <a:pPr algn="ctr"/>
            <a:r>
              <a:rPr lang="en-US" sz="4000" dirty="0"/>
              <a:t>Assignment-4</a:t>
            </a:r>
          </a:p>
        </p:txBody>
      </p:sp>
      <p:sp>
        <p:nvSpPr>
          <p:cNvPr id="3" name="Content Placeholder 2"/>
          <p:cNvSpPr>
            <a:spLocks noGrp="1"/>
          </p:cNvSpPr>
          <p:nvPr>
            <p:ph idx="1"/>
          </p:nvPr>
        </p:nvSpPr>
        <p:spPr>
          <a:xfrm>
            <a:off x="1069848" y="691025"/>
            <a:ext cx="10058400" cy="5481175"/>
          </a:xfrm>
        </p:spPr>
        <p:txBody>
          <a:bodyPr/>
          <a:lstStyle/>
          <a:p>
            <a:endParaRPr lang="en-US" dirty="0"/>
          </a:p>
          <a:p>
            <a:endParaRPr lang="en-US" dirty="0"/>
          </a:p>
          <a:p>
            <a:r>
              <a:rPr lang="en-US" dirty="0"/>
              <a:t>Use the Alpine version of the official 'node' 6.x image </a:t>
            </a:r>
          </a:p>
          <a:p>
            <a:r>
              <a:rPr lang="en-US" dirty="0"/>
              <a:t>Check Assignment 4 in resources section</a:t>
            </a:r>
          </a:p>
          <a:p>
            <a:r>
              <a:rPr lang="en-US" dirty="0"/>
              <a:t>Expected result is web site at http://localhost </a:t>
            </a:r>
          </a:p>
          <a:p>
            <a:r>
              <a:rPr lang="en-US" dirty="0"/>
              <a:t>Tag and push to your Docker Hub account (free) </a:t>
            </a:r>
          </a:p>
          <a:p>
            <a:r>
              <a:rPr lang="en-US" dirty="0"/>
              <a:t>Remove your image from local cache, run again from Hub</a:t>
            </a:r>
          </a:p>
        </p:txBody>
      </p:sp>
    </p:spTree>
    <p:extLst>
      <p:ext uri="{BB962C8B-B14F-4D97-AF65-F5344CB8AC3E}">
        <p14:creationId xmlns:p14="http://schemas.microsoft.com/office/powerpoint/2010/main" val="1763628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97903"/>
          </a:xfrm>
        </p:spPr>
        <p:txBody>
          <a:bodyPr>
            <a:normAutofit/>
          </a:bodyPr>
          <a:lstStyle/>
          <a:p>
            <a:pPr algn="ctr"/>
            <a:r>
              <a:rPr lang="en-US" sz="4000" dirty="0"/>
              <a:t>Containers Lifetime and Persistent Data</a:t>
            </a:r>
          </a:p>
        </p:txBody>
      </p:sp>
      <p:sp>
        <p:nvSpPr>
          <p:cNvPr id="3" name="Content Placeholder 2"/>
          <p:cNvSpPr>
            <a:spLocks noGrp="1"/>
          </p:cNvSpPr>
          <p:nvPr>
            <p:ph idx="1"/>
          </p:nvPr>
        </p:nvSpPr>
        <p:spPr>
          <a:xfrm>
            <a:off x="1069848" y="797903"/>
            <a:ext cx="10058400" cy="5374297"/>
          </a:xfrm>
        </p:spPr>
        <p:txBody>
          <a:bodyPr>
            <a:normAutofit/>
          </a:bodyPr>
          <a:lstStyle/>
          <a:p>
            <a:endParaRPr lang="en-US" sz="2400" dirty="0"/>
          </a:p>
          <a:p>
            <a:endParaRPr lang="en-US" sz="2400" dirty="0"/>
          </a:p>
          <a:p>
            <a:r>
              <a:rPr lang="en-US" sz="2400" dirty="0"/>
              <a:t>Containers are usually immutable and ephemeral </a:t>
            </a:r>
          </a:p>
          <a:p>
            <a:r>
              <a:rPr lang="en-US" sz="2400" dirty="0"/>
              <a:t>"immutable infrastructure": only re-deploy containers, never change </a:t>
            </a:r>
          </a:p>
          <a:p>
            <a:r>
              <a:rPr lang="en-US" sz="2400" dirty="0"/>
              <a:t>This is the ideal scenario, but what about databases, or unique data? </a:t>
            </a:r>
          </a:p>
          <a:p>
            <a:r>
              <a:rPr lang="en-US" sz="2400" dirty="0"/>
              <a:t>Docker gives us features to ensure these "separation of concerns" </a:t>
            </a:r>
          </a:p>
          <a:p>
            <a:r>
              <a:rPr lang="en-US" sz="2400" dirty="0"/>
              <a:t>This is known as "persistent data" </a:t>
            </a:r>
          </a:p>
          <a:p>
            <a:r>
              <a:rPr lang="en-US" sz="2400" dirty="0"/>
              <a:t>Two ways: Volumes and Bind Mounts </a:t>
            </a:r>
          </a:p>
          <a:p>
            <a:r>
              <a:rPr lang="en-US" sz="2400" dirty="0"/>
              <a:t>Volumes: make special location outside of container UFS </a:t>
            </a:r>
          </a:p>
          <a:p>
            <a:r>
              <a:rPr lang="en-US" sz="2400" dirty="0"/>
              <a:t>Bind Mounts: link container path to host path</a:t>
            </a:r>
          </a:p>
        </p:txBody>
      </p:sp>
    </p:spTree>
    <p:extLst>
      <p:ext uri="{BB962C8B-B14F-4D97-AF65-F5344CB8AC3E}">
        <p14:creationId xmlns:p14="http://schemas.microsoft.com/office/powerpoint/2010/main" val="836960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57280"/>
          </a:xfrm>
        </p:spPr>
        <p:txBody>
          <a:bodyPr>
            <a:normAutofit/>
          </a:bodyPr>
          <a:lstStyle/>
          <a:p>
            <a:pPr algn="ctr"/>
            <a:r>
              <a:rPr lang="en-US" sz="4000" dirty="0"/>
              <a:t>Persistent Data: volumes</a:t>
            </a:r>
          </a:p>
        </p:txBody>
      </p:sp>
      <p:sp>
        <p:nvSpPr>
          <p:cNvPr id="3" name="Content Placeholder 2"/>
          <p:cNvSpPr>
            <a:spLocks noGrp="1"/>
          </p:cNvSpPr>
          <p:nvPr>
            <p:ph idx="1"/>
          </p:nvPr>
        </p:nvSpPr>
        <p:spPr>
          <a:xfrm>
            <a:off x="1069848" y="857280"/>
            <a:ext cx="10058400" cy="5314920"/>
          </a:xfrm>
        </p:spPr>
        <p:txBody>
          <a:bodyPr>
            <a:normAutofit/>
          </a:bodyPr>
          <a:lstStyle/>
          <a:p>
            <a:endParaRPr lang="en-US" sz="2400" dirty="0"/>
          </a:p>
          <a:p>
            <a:endParaRPr lang="en-US" sz="2400" dirty="0"/>
          </a:p>
          <a:p>
            <a:r>
              <a:rPr lang="en-US" sz="2400" dirty="0"/>
              <a:t>VOLUME command in </a:t>
            </a:r>
            <a:r>
              <a:rPr lang="en-US" sz="2400" dirty="0" err="1"/>
              <a:t>Dockerfile</a:t>
            </a:r>
            <a:r>
              <a:rPr lang="en-US" sz="2400" dirty="0"/>
              <a:t> </a:t>
            </a:r>
          </a:p>
          <a:p>
            <a:r>
              <a:rPr lang="en-US" sz="2400" dirty="0"/>
              <a:t>Also override with docker run -v /path/in/container </a:t>
            </a:r>
          </a:p>
          <a:p>
            <a:r>
              <a:rPr lang="en-US" sz="2400" dirty="0"/>
              <a:t>Bypasses Union File System and stores in alt location on host </a:t>
            </a:r>
          </a:p>
          <a:p>
            <a:r>
              <a:rPr lang="en-US" sz="2400" dirty="0"/>
              <a:t>By default they only have a unique ID, but you can assign name </a:t>
            </a:r>
          </a:p>
          <a:p>
            <a:r>
              <a:rPr lang="en-US" sz="2400" dirty="0"/>
              <a:t>Then it's a "named volume"</a:t>
            </a:r>
          </a:p>
        </p:txBody>
      </p:sp>
    </p:spTree>
    <p:extLst>
      <p:ext uri="{BB962C8B-B14F-4D97-AF65-F5344CB8AC3E}">
        <p14:creationId xmlns:p14="http://schemas.microsoft.com/office/powerpoint/2010/main" val="97439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57280"/>
          </a:xfrm>
        </p:spPr>
        <p:txBody>
          <a:bodyPr>
            <a:normAutofit/>
          </a:bodyPr>
          <a:lstStyle/>
          <a:p>
            <a:pPr algn="ctr"/>
            <a:r>
              <a:rPr lang="en-US" sz="4000" dirty="0"/>
              <a:t>Persistent Data: Bind Mounting</a:t>
            </a:r>
          </a:p>
        </p:txBody>
      </p:sp>
      <p:sp>
        <p:nvSpPr>
          <p:cNvPr id="3" name="Content Placeholder 2"/>
          <p:cNvSpPr>
            <a:spLocks noGrp="1"/>
          </p:cNvSpPr>
          <p:nvPr>
            <p:ph idx="1"/>
          </p:nvPr>
        </p:nvSpPr>
        <p:spPr>
          <a:xfrm>
            <a:off x="1069848" y="1033153"/>
            <a:ext cx="10058400" cy="5139047"/>
          </a:xfrm>
        </p:spPr>
        <p:txBody>
          <a:bodyPr>
            <a:normAutofit/>
          </a:bodyPr>
          <a:lstStyle/>
          <a:p>
            <a:endParaRPr lang="en-US" sz="2400" dirty="0"/>
          </a:p>
          <a:p>
            <a:endParaRPr lang="en-US" sz="2400" dirty="0"/>
          </a:p>
          <a:p>
            <a:r>
              <a:rPr lang="en-US" sz="2400" dirty="0"/>
              <a:t>Maps a host file or directory to a container file or directory </a:t>
            </a:r>
          </a:p>
          <a:p>
            <a:r>
              <a:rPr lang="en-US" sz="2400" dirty="0"/>
              <a:t>Basically just two locations pointing to the same file(s) </a:t>
            </a:r>
          </a:p>
          <a:p>
            <a:r>
              <a:rPr lang="en-US" sz="2400" dirty="0"/>
              <a:t>Again, skips UFS, and host files overwrite any in container </a:t>
            </a:r>
          </a:p>
        </p:txBody>
      </p:sp>
    </p:spTree>
    <p:extLst>
      <p:ext uri="{BB962C8B-B14F-4D97-AF65-F5344CB8AC3E}">
        <p14:creationId xmlns:p14="http://schemas.microsoft.com/office/powerpoint/2010/main" val="20565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31649"/>
          </a:xfrm>
        </p:spPr>
        <p:txBody>
          <a:bodyPr>
            <a:normAutofit fontScale="90000"/>
          </a:bodyPr>
          <a:lstStyle/>
          <a:p>
            <a:pPr algn="ctr"/>
            <a:r>
              <a:rPr lang="en-US" sz="4000" dirty="0"/>
              <a:t>Docker-</a:t>
            </a:r>
            <a:r>
              <a:rPr lang="en-US" sz="4000" dirty="0" err="1"/>
              <a:t>composE</a:t>
            </a:r>
            <a:endParaRPr lang="en-US" sz="4000" dirty="0"/>
          </a:p>
        </p:txBody>
      </p:sp>
      <p:sp>
        <p:nvSpPr>
          <p:cNvPr id="3" name="Content Placeholder 2"/>
          <p:cNvSpPr>
            <a:spLocks noGrp="1"/>
          </p:cNvSpPr>
          <p:nvPr>
            <p:ph idx="1"/>
          </p:nvPr>
        </p:nvSpPr>
        <p:spPr>
          <a:xfrm>
            <a:off x="1069848" y="997527"/>
            <a:ext cx="10058400" cy="5174673"/>
          </a:xfrm>
        </p:spPr>
        <p:txBody>
          <a:bodyPr>
            <a:normAutofit fontScale="92500" lnSpcReduction="10000"/>
          </a:bodyPr>
          <a:lstStyle/>
          <a:p>
            <a:endParaRPr lang="en-US" dirty="0"/>
          </a:p>
          <a:p>
            <a:r>
              <a:rPr lang="en-US" dirty="0"/>
              <a:t>Compose is a tool for defining and running multi-container Docker applications.</a:t>
            </a:r>
          </a:p>
          <a:p>
            <a:r>
              <a:rPr lang="en-US" dirty="0"/>
              <a:t>With Compose, you use a YAML file to configure your application’s services.</a:t>
            </a:r>
          </a:p>
          <a:p>
            <a:r>
              <a:rPr lang="en-US" dirty="0"/>
              <a:t>Then, with a single command, you create and start all the services from your configuration. </a:t>
            </a:r>
          </a:p>
          <a:p>
            <a:r>
              <a:rPr lang="en-US" dirty="0"/>
              <a:t>To learn more about all the features of Compose</a:t>
            </a:r>
          </a:p>
          <a:p>
            <a:r>
              <a:rPr lang="en-US" b="1" dirty="0"/>
              <a:t>Features :</a:t>
            </a:r>
          </a:p>
          <a:p>
            <a:r>
              <a:rPr lang="en-US" dirty="0"/>
              <a:t>The features of Compose that make it effective are:</a:t>
            </a:r>
          </a:p>
          <a:p>
            <a:r>
              <a:rPr lang="en-US" dirty="0">
                <a:hlinkClick r:id="rId2"/>
              </a:rPr>
              <a:t>Multiple isolated environments on a single host</a:t>
            </a:r>
            <a:endParaRPr lang="en-US" dirty="0"/>
          </a:p>
          <a:p>
            <a:r>
              <a:rPr lang="en-US" dirty="0">
                <a:hlinkClick r:id="rId3"/>
              </a:rPr>
              <a:t>Preserve volume data when containers are created</a:t>
            </a:r>
            <a:endParaRPr lang="en-US" dirty="0"/>
          </a:p>
          <a:p>
            <a:r>
              <a:rPr lang="en-US" dirty="0">
                <a:hlinkClick r:id="rId4"/>
              </a:rPr>
              <a:t>Only recreate containers that have changed</a:t>
            </a:r>
            <a:endParaRPr lang="en-US" dirty="0"/>
          </a:p>
          <a:p>
            <a:r>
              <a:rPr lang="en-US" dirty="0">
                <a:hlinkClick r:id="rId5"/>
              </a:rPr>
              <a:t>Variables and moving a composition between environments</a:t>
            </a:r>
            <a:endParaRPr lang="en-US" dirty="0"/>
          </a:p>
          <a:p>
            <a:br>
              <a:rPr lang="en-US" dirty="0"/>
            </a:br>
            <a:endParaRPr lang="en-US" dirty="0"/>
          </a:p>
        </p:txBody>
      </p:sp>
    </p:spTree>
    <p:extLst>
      <p:ext uri="{BB962C8B-B14F-4D97-AF65-F5344CB8AC3E}">
        <p14:creationId xmlns:p14="http://schemas.microsoft.com/office/powerpoint/2010/main" val="96676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21654"/>
          </a:xfrm>
        </p:spPr>
        <p:txBody>
          <a:bodyPr>
            <a:normAutofit/>
          </a:bodyPr>
          <a:lstStyle/>
          <a:p>
            <a:pPr algn="ctr"/>
            <a:r>
              <a:rPr lang="en-US" sz="4000" dirty="0"/>
              <a:t>Docker-compose cli</a:t>
            </a:r>
          </a:p>
        </p:txBody>
      </p:sp>
      <p:sp>
        <p:nvSpPr>
          <p:cNvPr id="3" name="Content Placeholder 2"/>
          <p:cNvSpPr>
            <a:spLocks noGrp="1"/>
          </p:cNvSpPr>
          <p:nvPr>
            <p:ph idx="1"/>
          </p:nvPr>
        </p:nvSpPr>
        <p:spPr>
          <a:xfrm>
            <a:off x="1069848" y="821654"/>
            <a:ext cx="10058400" cy="5350546"/>
          </a:xfrm>
        </p:spPr>
        <p:txBody>
          <a:bodyPr/>
          <a:lstStyle/>
          <a:p>
            <a:endParaRPr lang="en-US" dirty="0"/>
          </a:p>
          <a:p>
            <a:r>
              <a:rPr lang="en-US" dirty="0"/>
              <a:t>CLI Tool comes with Docker for Windows/Mac, but need to download it </a:t>
            </a:r>
            <a:r>
              <a:rPr lang="en-US" dirty="0" err="1"/>
              <a:t>seperately</a:t>
            </a:r>
            <a:r>
              <a:rPr lang="en-US" dirty="0"/>
              <a:t> for Linux.</a:t>
            </a:r>
          </a:p>
          <a:p>
            <a:r>
              <a:rPr lang="en-US" dirty="0"/>
              <a:t>Ideal for local development.</a:t>
            </a:r>
          </a:p>
          <a:p>
            <a:r>
              <a:rPr lang="en-US" dirty="0"/>
              <a:t>Two major commands.</a:t>
            </a:r>
          </a:p>
          <a:p>
            <a:r>
              <a:rPr lang="en-US" b="1" dirty="0"/>
              <a:t>docker-compose up</a:t>
            </a:r>
          </a:p>
          <a:p>
            <a:r>
              <a:rPr lang="en-US" b="1" dirty="0"/>
              <a:t>docker-compose down</a:t>
            </a:r>
          </a:p>
          <a:p>
            <a:r>
              <a:rPr lang="en-US" dirty="0"/>
              <a:t>You can use below commands to setup entire application from GIT</a:t>
            </a:r>
          </a:p>
          <a:p>
            <a:r>
              <a:rPr lang="en-US" b="1" dirty="0" err="1"/>
              <a:t>git</a:t>
            </a:r>
            <a:r>
              <a:rPr lang="en-US" b="1" dirty="0"/>
              <a:t> clone </a:t>
            </a:r>
            <a:r>
              <a:rPr lang="en-US" b="1" dirty="0" err="1"/>
              <a:t>github.com</a:t>
            </a:r>
            <a:r>
              <a:rPr lang="en-US" b="1" dirty="0"/>
              <a:t>/some/software</a:t>
            </a:r>
          </a:p>
          <a:p>
            <a:r>
              <a:rPr lang="en-US" b="1" dirty="0"/>
              <a:t>docker-compose up</a:t>
            </a:r>
          </a:p>
          <a:p>
            <a:endParaRPr lang="en-US" dirty="0"/>
          </a:p>
        </p:txBody>
      </p:sp>
    </p:spTree>
    <p:extLst>
      <p:ext uri="{BB962C8B-B14F-4D97-AF65-F5344CB8AC3E}">
        <p14:creationId xmlns:p14="http://schemas.microsoft.com/office/powerpoint/2010/main" val="1352311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57280"/>
          </a:xfrm>
        </p:spPr>
        <p:txBody>
          <a:bodyPr>
            <a:normAutofit/>
          </a:bodyPr>
          <a:lstStyle/>
          <a:p>
            <a:pPr algn="ctr"/>
            <a:r>
              <a:rPr lang="en-US" sz="4000" dirty="0"/>
              <a:t>Assignment-5</a:t>
            </a:r>
          </a:p>
        </p:txBody>
      </p:sp>
      <p:sp>
        <p:nvSpPr>
          <p:cNvPr id="3" name="Content Placeholder 2"/>
          <p:cNvSpPr>
            <a:spLocks noGrp="1"/>
          </p:cNvSpPr>
          <p:nvPr>
            <p:ph idx="1"/>
          </p:nvPr>
        </p:nvSpPr>
        <p:spPr>
          <a:xfrm>
            <a:off x="1069848" y="1258784"/>
            <a:ext cx="10058400" cy="4913416"/>
          </a:xfrm>
        </p:spPr>
        <p:txBody>
          <a:bodyPr/>
          <a:lstStyle/>
          <a:p>
            <a:endParaRPr lang="en-US" dirty="0"/>
          </a:p>
          <a:p>
            <a:endParaRPr lang="en-US" dirty="0"/>
          </a:p>
          <a:p>
            <a:r>
              <a:rPr lang="en-US" sz="2400" dirty="0"/>
              <a:t>Build a basic compose file for a Drupal content management system website.(get help from </a:t>
            </a:r>
            <a:r>
              <a:rPr lang="en-US" sz="2400" dirty="0" err="1"/>
              <a:t>dockerhub</a:t>
            </a:r>
            <a:r>
              <a:rPr lang="en-US" sz="2400" dirty="0"/>
              <a:t>)</a:t>
            </a:r>
          </a:p>
          <a:p>
            <a:r>
              <a:rPr lang="en-US" sz="2400" dirty="0"/>
              <a:t>Use Drupal and </a:t>
            </a:r>
            <a:r>
              <a:rPr lang="en-US" sz="2400" dirty="0" err="1"/>
              <a:t>postgres</a:t>
            </a:r>
            <a:r>
              <a:rPr lang="en-US" sz="2400" dirty="0"/>
              <a:t> image.</a:t>
            </a:r>
          </a:p>
          <a:p>
            <a:r>
              <a:rPr lang="en-US" sz="2400" dirty="0"/>
              <a:t>Expose 8080 port for </a:t>
            </a:r>
            <a:r>
              <a:rPr lang="en-US" sz="2400" dirty="0" err="1"/>
              <a:t>drupal</a:t>
            </a:r>
            <a:r>
              <a:rPr lang="en-US" sz="2400" dirty="0"/>
              <a:t> container.</a:t>
            </a:r>
          </a:p>
          <a:p>
            <a:r>
              <a:rPr lang="en-US" sz="2400" dirty="0"/>
              <a:t>Set password for </a:t>
            </a:r>
            <a:r>
              <a:rPr lang="en-US" sz="2400" dirty="0" err="1"/>
              <a:t>postgres</a:t>
            </a:r>
            <a:r>
              <a:rPr lang="en-US" sz="2400" dirty="0"/>
              <a:t> by “ POSTGRES_PASSWORD”</a:t>
            </a:r>
          </a:p>
          <a:p>
            <a:r>
              <a:rPr lang="en-US" sz="2400" dirty="0"/>
              <a:t>Setup Drupal via browser.</a:t>
            </a:r>
          </a:p>
        </p:txBody>
      </p:sp>
    </p:spTree>
    <p:extLst>
      <p:ext uri="{BB962C8B-B14F-4D97-AF65-F5344CB8AC3E}">
        <p14:creationId xmlns:p14="http://schemas.microsoft.com/office/powerpoint/2010/main" val="66915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err="1"/>
              <a:t>Microservice</a:t>
            </a:r>
            <a:r>
              <a:rPr lang="en-US" sz="4000" dirty="0"/>
              <a:t> Architecture</a:t>
            </a:r>
          </a:p>
        </p:txBody>
      </p:sp>
    </p:spTree>
    <p:extLst>
      <p:ext uri="{BB962C8B-B14F-4D97-AF65-F5344CB8AC3E}">
        <p14:creationId xmlns:p14="http://schemas.microsoft.com/office/powerpoint/2010/main" val="1638043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28532"/>
          </a:xfrm>
        </p:spPr>
        <p:txBody>
          <a:bodyPr>
            <a:normAutofit/>
          </a:bodyPr>
          <a:lstStyle/>
          <a:p>
            <a:pPr algn="ctr"/>
            <a:r>
              <a:rPr lang="en-US" sz="4000" dirty="0"/>
              <a:t>Assigment-6</a:t>
            </a:r>
          </a:p>
        </p:txBody>
      </p:sp>
      <p:sp>
        <p:nvSpPr>
          <p:cNvPr id="3" name="Content Placeholder 2"/>
          <p:cNvSpPr>
            <a:spLocks noGrp="1"/>
          </p:cNvSpPr>
          <p:nvPr>
            <p:ph idx="1"/>
          </p:nvPr>
        </p:nvSpPr>
        <p:spPr>
          <a:xfrm>
            <a:off x="1069848" y="1235034"/>
            <a:ext cx="10058400" cy="4937166"/>
          </a:xfrm>
        </p:spPr>
        <p:txBody>
          <a:bodyPr/>
          <a:lstStyle/>
          <a:p>
            <a:r>
              <a:rPr lang="en-US" b="1" dirty="0"/>
              <a:t>Build and Run Compose.</a:t>
            </a:r>
          </a:p>
          <a:p>
            <a:endParaRPr lang="en-US" dirty="0"/>
          </a:p>
          <a:p>
            <a:r>
              <a:rPr lang="en-US" dirty="0"/>
              <a:t>Start with compose file from previous assignment5.</a:t>
            </a:r>
          </a:p>
          <a:p>
            <a:r>
              <a:rPr lang="en-US" dirty="0"/>
              <a:t>Make your own </a:t>
            </a:r>
            <a:r>
              <a:rPr lang="en-US" dirty="0" err="1"/>
              <a:t>Dockerfile</a:t>
            </a:r>
            <a:r>
              <a:rPr lang="en-US" dirty="0"/>
              <a:t> and docker-</a:t>
            </a:r>
            <a:r>
              <a:rPr lang="en-US" dirty="0" err="1"/>
              <a:t>compose.yml</a:t>
            </a:r>
            <a:r>
              <a:rPr lang="en-US" dirty="0"/>
              <a:t> in Assignment6 folder.</a:t>
            </a:r>
          </a:p>
          <a:p>
            <a:r>
              <a:rPr lang="en-US" dirty="0"/>
              <a:t>Use </a:t>
            </a:r>
            <a:r>
              <a:rPr lang="en-US" dirty="0" err="1"/>
              <a:t>README.md</a:t>
            </a:r>
            <a:r>
              <a:rPr lang="en-US" dirty="0"/>
              <a:t> file for more details</a:t>
            </a:r>
          </a:p>
          <a:p>
            <a:pPr lvl="1"/>
            <a:endParaRPr lang="en-US" dirty="0"/>
          </a:p>
        </p:txBody>
      </p:sp>
    </p:spTree>
    <p:extLst>
      <p:ext uri="{BB962C8B-B14F-4D97-AF65-F5344CB8AC3E}">
        <p14:creationId xmlns:p14="http://schemas.microsoft.com/office/powerpoint/2010/main" val="543618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DOCKER SWARM</a:t>
            </a:r>
          </a:p>
        </p:txBody>
      </p:sp>
    </p:spTree>
    <p:extLst>
      <p:ext uri="{BB962C8B-B14F-4D97-AF65-F5344CB8AC3E}">
        <p14:creationId xmlns:p14="http://schemas.microsoft.com/office/powerpoint/2010/main" val="1827556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Containers Everywhere</a:t>
            </a:r>
          </a:p>
        </p:txBody>
      </p:sp>
      <p:sp>
        <p:nvSpPr>
          <p:cNvPr id="3" name="Content Placeholder 2"/>
          <p:cNvSpPr>
            <a:spLocks noGrp="1"/>
          </p:cNvSpPr>
          <p:nvPr>
            <p:ph idx="1"/>
          </p:nvPr>
        </p:nvSpPr>
        <p:spPr>
          <a:xfrm>
            <a:off x="1069848" y="1638795"/>
            <a:ext cx="10058400" cy="4533405"/>
          </a:xfrm>
        </p:spPr>
        <p:txBody>
          <a:bodyPr/>
          <a:lstStyle/>
          <a:p>
            <a:r>
              <a:rPr lang="en-US" dirty="0"/>
              <a:t>How do we automate container lifecycle?</a:t>
            </a:r>
          </a:p>
          <a:p>
            <a:r>
              <a:rPr lang="en-US" dirty="0"/>
              <a:t>How can we easily scale out/in/up/down?</a:t>
            </a:r>
          </a:p>
          <a:p>
            <a:r>
              <a:rPr lang="en-US" dirty="0"/>
              <a:t>How can we ensure our containers are re-created if they fail?</a:t>
            </a:r>
          </a:p>
          <a:p>
            <a:r>
              <a:rPr lang="en-US" dirty="0"/>
              <a:t>How can we replace container without downtime?(B-G Deployment)</a:t>
            </a:r>
          </a:p>
          <a:p>
            <a:r>
              <a:rPr lang="en-US" dirty="0"/>
              <a:t>How can we control/track where containers gets created?</a:t>
            </a:r>
          </a:p>
          <a:p>
            <a:r>
              <a:rPr lang="en-US" dirty="0"/>
              <a:t>How can we store secrets, keys, password and get them in right container?</a:t>
            </a:r>
          </a:p>
        </p:txBody>
      </p:sp>
    </p:spTree>
    <p:extLst>
      <p:ext uri="{BB962C8B-B14F-4D97-AF65-F5344CB8AC3E}">
        <p14:creationId xmlns:p14="http://schemas.microsoft.com/office/powerpoint/2010/main" val="1821065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975" y="0"/>
            <a:ext cx="10058400" cy="702900"/>
          </a:xfrm>
        </p:spPr>
        <p:txBody>
          <a:bodyPr>
            <a:normAutofit/>
          </a:bodyPr>
          <a:lstStyle/>
          <a:p>
            <a:pPr algn="ctr"/>
            <a:r>
              <a:rPr lang="en-US" sz="4000" dirty="0"/>
              <a:t>SWARM-Built in orchestration</a:t>
            </a:r>
          </a:p>
        </p:txBody>
      </p:sp>
      <p:sp>
        <p:nvSpPr>
          <p:cNvPr id="3" name="Content Placeholder 2"/>
          <p:cNvSpPr>
            <a:spLocks noGrp="1"/>
          </p:cNvSpPr>
          <p:nvPr>
            <p:ph idx="1"/>
          </p:nvPr>
        </p:nvSpPr>
        <p:spPr>
          <a:xfrm>
            <a:off x="1069848" y="702900"/>
            <a:ext cx="10058400" cy="5469300"/>
          </a:xfrm>
        </p:spPr>
        <p:txBody>
          <a:bodyPr/>
          <a:lstStyle/>
          <a:p>
            <a:r>
              <a:rPr lang="en-US" dirty="0"/>
              <a:t>A swarm is a group of machines that are running Docker and joined into a cluster.</a:t>
            </a:r>
          </a:p>
          <a:p>
            <a:r>
              <a:rPr lang="en-US" dirty="0"/>
              <a:t>After that, you continue to run the Docker commands you’re used to, but now they are executed on a cluster by a </a:t>
            </a:r>
            <a:r>
              <a:rPr lang="en-US" b="1" dirty="0"/>
              <a:t>swarm manager</a:t>
            </a:r>
            <a:r>
              <a:rPr lang="en-US" dirty="0"/>
              <a:t>. </a:t>
            </a:r>
          </a:p>
          <a:p>
            <a:r>
              <a:rPr lang="en-US" dirty="0"/>
              <a:t>The machines in a swarm can be physical or virtual. </a:t>
            </a:r>
          </a:p>
          <a:p>
            <a:r>
              <a:rPr lang="en-US" dirty="0"/>
              <a:t>After joining a swarm, they are referred to as </a:t>
            </a:r>
            <a:r>
              <a:rPr lang="en-US" b="1" dirty="0"/>
              <a:t>nodes</a:t>
            </a:r>
            <a:r>
              <a:rPr lang="en-US" dirty="0"/>
              <a:t>.</a:t>
            </a:r>
          </a:p>
          <a:p>
            <a:r>
              <a:rPr lang="en-US" dirty="0"/>
              <a:t>Swarm managers are the only machines in a swarm that can execute your commands, or authorize other machines to join the swarm as </a:t>
            </a:r>
            <a:r>
              <a:rPr lang="en-US" b="1" dirty="0"/>
              <a:t>workers</a:t>
            </a:r>
            <a:r>
              <a:rPr lang="en-US" dirty="0"/>
              <a:t>. </a:t>
            </a:r>
          </a:p>
          <a:p>
            <a:r>
              <a:rPr lang="en-US" dirty="0"/>
              <a:t>Workers are just there to provide capacity and do not have the authority to tell any other machine what it can and cannot do.</a:t>
            </a:r>
          </a:p>
          <a:p>
            <a:r>
              <a:rPr lang="en-US" dirty="0"/>
              <a:t>Up until now, you have been using Docker in a single-host mode on your local machine. But Docker also can be switched into </a:t>
            </a:r>
            <a:r>
              <a:rPr lang="en-US" b="1" dirty="0"/>
              <a:t>swarm mode</a:t>
            </a:r>
            <a:r>
              <a:rPr lang="en-US" dirty="0"/>
              <a:t>, and that’s what enables the use of swarms. </a:t>
            </a:r>
          </a:p>
          <a:p>
            <a:r>
              <a:rPr lang="en-US" dirty="0"/>
              <a:t>Enabling swarm mode instantly makes the current machine a swarm manager. From then on, Docker runs the commands you execute on the swarm you’re managing, rather than just on the current machine.</a:t>
            </a:r>
          </a:p>
        </p:txBody>
      </p:sp>
    </p:spTree>
    <p:extLst>
      <p:ext uri="{BB962C8B-B14F-4D97-AF65-F5344CB8AC3E}">
        <p14:creationId xmlns:p14="http://schemas.microsoft.com/office/powerpoint/2010/main" val="360466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510" y="2120900"/>
            <a:ext cx="8425330" cy="4051300"/>
          </a:xfrm>
          <a:ln>
            <a:solidFill>
              <a:schemeClr val="tx1"/>
            </a:solidFill>
          </a:ln>
        </p:spPr>
      </p:pic>
    </p:spTree>
    <p:extLst>
      <p:ext uri="{BB962C8B-B14F-4D97-AF65-F5344CB8AC3E}">
        <p14:creationId xmlns:p14="http://schemas.microsoft.com/office/powerpoint/2010/main" val="137741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850" y="0"/>
            <a:ext cx="10058400" cy="631649"/>
          </a:xfrm>
        </p:spPr>
        <p:txBody>
          <a:bodyPr>
            <a:normAutofit fontScale="90000"/>
          </a:bodyPr>
          <a:lstStyle/>
          <a:p>
            <a:pPr algn="ctr"/>
            <a:r>
              <a:rPr lang="en-US" sz="4000" dirty="0"/>
              <a:t>Architecture in Detail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761" y="925513"/>
            <a:ext cx="8334827" cy="5246687"/>
          </a:xfrm>
        </p:spPr>
      </p:pic>
    </p:spTree>
    <p:extLst>
      <p:ext uri="{BB962C8B-B14F-4D97-AF65-F5344CB8AC3E}">
        <p14:creationId xmlns:p14="http://schemas.microsoft.com/office/powerpoint/2010/main" val="1130571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62277"/>
          </a:xfrm>
        </p:spPr>
        <p:txBody>
          <a:bodyPr>
            <a:normAutofit/>
          </a:bodyPr>
          <a:lstStyle/>
          <a:p>
            <a:pPr algn="ctr"/>
            <a:r>
              <a:rPr lang="en-US" sz="4000" dirty="0"/>
              <a:t>Example: NGINX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973" y="762000"/>
            <a:ext cx="8864404" cy="5410200"/>
          </a:xfrm>
        </p:spPr>
      </p:pic>
    </p:spTree>
    <p:extLst>
      <p:ext uri="{BB962C8B-B14F-4D97-AF65-F5344CB8AC3E}">
        <p14:creationId xmlns:p14="http://schemas.microsoft.com/office/powerpoint/2010/main" val="1963849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48521"/>
          </a:xfrm>
        </p:spPr>
        <p:txBody>
          <a:bodyPr>
            <a:normAutofit fontScale="90000"/>
          </a:bodyPr>
          <a:lstStyle/>
          <a:p>
            <a:pPr algn="ctr"/>
            <a:r>
              <a:rPr lang="en-US" sz="4000" dirty="0"/>
              <a:t>Docker swarm </a:t>
            </a:r>
            <a:r>
              <a:rPr lang="en-US" sz="4000" dirty="0" err="1"/>
              <a:t>init</a:t>
            </a:r>
            <a:endParaRPr lang="en-US" sz="4000" dirty="0"/>
          </a:p>
        </p:txBody>
      </p:sp>
      <p:sp>
        <p:nvSpPr>
          <p:cNvPr id="3" name="Content Placeholder 2"/>
          <p:cNvSpPr>
            <a:spLocks noGrp="1"/>
          </p:cNvSpPr>
          <p:nvPr>
            <p:ph idx="1"/>
          </p:nvPr>
        </p:nvSpPr>
        <p:spPr>
          <a:xfrm>
            <a:off x="1069848" y="736270"/>
            <a:ext cx="10058400" cy="5435930"/>
          </a:xfrm>
        </p:spPr>
        <p:txBody>
          <a:bodyPr/>
          <a:lstStyle/>
          <a:p>
            <a:endParaRPr lang="en-US" dirty="0"/>
          </a:p>
          <a:p>
            <a:r>
              <a:rPr lang="en-US" dirty="0" err="1"/>
              <a:t>Whats</a:t>
            </a:r>
            <a:r>
              <a:rPr lang="en-US" dirty="0"/>
              <a:t> just happened?</a:t>
            </a:r>
          </a:p>
          <a:p>
            <a:endParaRPr lang="en-US" dirty="0"/>
          </a:p>
          <a:p>
            <a:r>
              <a:rPr lang="en-US" dirty="0"/>
              <a:t>Lots of PKI and security automation</a:t>
            </a:r>
          </a:p>
          <a:p>
            <a:r>
              <a:rPr lang="en-US" dirty="0"/>
              <a:t>Root signing certificate created for SWARM</a:t>
            </a:r>
          </a:p>
          <a:p>
            <a:r>
              <a:rPr lang="en-US" dirty="0"/>
              <a:t>Certificate is issued for the first manager node.</a:t>
            </a:r>
          </a:p>
          <a:p>
            <a:r>
              <a:rPr lang="en-US" dirty="0"/>
              <a:t>Join Tokens are created.</a:t>
            </a:r>
          </a:p>
          <a:p>
            <a:r>
              <a:rPr lang="en-US" dirty="0"/>
              <a:t>Raft Database created to store root CA, </a:t>
            </a:r>
            <a:r>
              <a:rPr lang="en-US" dirty="0" err="1"/>
              <a:t>config</a:t>
            </a:r>
            <a:r>
              <a:rPr lang="en-US" dirty="0"/>
              <a:t> and secrets.</a:t>
            </a:r>
          </a:p>
        </p:txBody>
      </p:sp>
    </p:spTree>
    <p:extLst>
      <p:ext uri="{BB962C8B-B14F-4D97-AF65-F5344CB8AC3E}">
        <p14:creationId xmlns:p14="http://schemas.microsoft.com/office/powerpoint/2010/main" val="174741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19773"/>
          </a:xfrm>
        </p:spPr>
        <p:txBody>
          <a:bodyPr>
            <a:normAutofit fontScale="90000"/>
          </a:bodyPr>
          <a:lstStyle/>
          <a:p>
            <a:pPr algn="ctr"/>
            <a:r>
              <a:rPr lang="en-US" sz="4000" dirty="0"/>
              <a:t>Docker swarM:3 node cluster</a:t>
            </a:r>
          </a:p>
        </p:txBody>
      </p:sp>
      <p:sp>
        <p:nvSpPr>
          <p:cNvPr id="3" name="Content Placeholder 2"/>
          <p:cNvSpPr>
            <a:spLocks noGrp="1"/>
          </p:cNvSpPr>
          <p:nvPr>
            <p:ph idx="1"/>
          </p:nvPr>
        </p:nvSpPr>
        <p:spPr>
          <a:xfrm>
            <a:off x="1069848" y="1104405"/>
            <a:ext cx="10058400" cy="5067795"/>
          </a:xfrm>
        </p:spPr>
        <p:txBody>
          <a:bodyPr/>
          <a:lstStyle/>
          <a:p>
            <a:pPr>
              <a:buFont typeface="Wingdings" charset="2"/>
              <a:buChar char="Ø"/>
            </a:pPr>
            <a:r>
              <a:rPr lang="en-US" dirty="0"/>
              <a:t>Play-with-</a:t>
            </a:r>
            <a:r>
              <a:rPr lang="en-US" dirty="0" err="1"/>
              <a:t>docker.com</a:t>
            </a:r>
            <a:endParaRPr lang="en-US" dirty="0"/>
          </a:p>
          <a:p>
            <a:r>
              <a:rPr lang="en-US" dirty="0"/>
              <a:t>Only needs browser but reset after 4 hours.</a:t>
            </a:r>
          </a:p>
          <a:p>
            <a:endParaRPr lang="en-US" dirty="0"/>
          </a:p>
          <a:p>
            <a:pPr>
              <a:buFont typeface="Wingdings" charset="2"/>
              <a:buChar char="Ø"/>
            </a:pPr>
            <a:r>
              <a:rPr lang="en-US" dirty="0"/>
              <a:t>Docker Machine + Virtual Box</a:t>
            </a:r>
          </a:p>
          <a:p>
            <a:r>
              <a:rPr lang="en-US" dirty="0"/>
              <a:t>Free and can be used locally, Needs at least 8GB RAM</a:t>
            </a:r>
          </a:p>
          <a:p>
            <a:endParaRPr lang="en-US" dirty="0"/>
          </a:p>
          <a:p>
            <a:pPr>
              <a:buFont typeface="Wingdings" charset="2"/>
              <a:buChar char="Ø"/>
            </a:pPr>
            <a:r>
              <a:rPr lang="en-US" dirty="0"/>
              <a:t>Roll your own machine on AWS/AZURE/GCP</a:t>
            </a:r>
          </a:p>
          <a:p>
            <a:r>
              <a:rPr lang="en-US" dirty="0"/>
              <a:t>Install docker by </a:t>
            </a:r>
            <a:r>
              <a:rPr lang="en-US" dirty="0" err="1"/>
              <a:t>get.docker.com</a:t>
            </a:r>
            <a:endParaRPr lang="en-US" dirty="0"/>
          </a:p>
          <a:p>
            <a:endParaRPr lang="en-US" dirty="0"/>
          </a:p>
        </p:txBody>
      </p:sp>
    </p:spTree>
    <p:extLst>
      <p:ext uri="{BB962C8B-B14F-4D97-AF65-F5344CB8AC3E}">
        <p14:creationId xmlns:p14="http://schemas.microsoft.com/office/powerpoint/2010/main" val="1881574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4D38-FAFB-45E3-B302-36DB77C859C5}"/>
              </a:ext>
            </a:extLst>
          </p:cNvPr>
          <p:cNvSpPr>
            <a:spLocks noGrp="1"/>
          </p:cNvSpPr>
          <p:nvPr>
            <p:ph type="title"/>
          </p:nvPr>
        </p:nvSpPr>
        <p:spPr>
          <a:xfrm>
            <a:off x="1069848" y="484632"/>
            <a:ext cx="10058400" cy="1140968"/>
          </a:xfrm>
        </p:spPr>
        <p:txBody>
          <a:bodyPr>
            <a:normAutofit/>
          </a:bodyPr>
          <a:lstStyle/>
          <a:p>
            <a:pPr algn="ctr"/>
            <a:r>
              <a:rPr lang="en-US" sz="3600" dirty="0"/>
              <a:t>Docker SWARM command</a:t>
            </a:r>
            <a:endParaRPr lang="en-IN" sz="3600" dirty="0"/>
          </a:p>
        </p:txBody>
      </p:sp>
      <p:sp>
        <p:nvSpPr>
          <p:cNvPr id="3" name="Content Placeholder 2">
            <a:extLst>
              <a:ext uri="{FF2B5EF4-FFF2-40B4-BE49-F238E27FC236}">
                <a16:creationId xmlns:a16="http://schemas.microsoft.com/office/drawing/2014/main" id="{1B0082C2-B960-4E15-8B5C-8B833B55DECE}"/>
              </a:ext>
            </a:extLst>
          </p:cNvPr>
          <p:cNvSpPr>
            <a:spLocks noGrp="1"/>
          </p:cNvSpPr>
          <p:nvPr>
            <p:ph idx="1"/>
          </p:nvPr>
        </p:nvSpPr>
        <p:spPr>
          <a:xfrm>
            <a:off x="1069848" y="1625600"/>
            <a:ext cx="10058400" cy="4546600"/>
          </a:xfrm>
        </p:spPr>
        <p:txBody>
          <a:bodyPr/>
          <a:lstStyle/>
          <a:p>
            <a:r>
              <a:rPr lang="en-US" dirty="0"/>
              <a:t>docker swam --help</a:t>
            </a:r>
          </a:p>
          <a:p>
            <a:r>
              <a:rPr lang="en-US" dirty="0"/>
              <a:t>docker node –help</a:t>
            </a:r>
          </a:p>
          <a:p>
            <a:r>
              <a:rPr lang="en-US" dirty="0"/>
              <a:t>docker service –help</a:t>
            </a:r>
          </a:p>
          <a:p>
            <a:pPr marL="0" indent="0">
              <a:buNone/>
            </a:pPr>
            <a:r>
              <a:rPr lang="en-US" dirty="0"/>
              <a:t>Examples:</a:t>
            </a:r>
          </a:p>
          <a:p>
            <a:pPr marL="0" indent="0">
              <a:buNone/>
            </a:pPr>
            <a:r>
              <a:rPr lang="en-US" dirty="0"/>
              <a:t>docker service create alpine ping 8.8.8.8</a:t>
            </a:r>
          </a:p>
          <a:p>
            <a:pPr marL="0" indent="0">
              <a:buNone/>
            </a:pPr>
            <a:r>
              <a:rPr lang="en-US" dirty="0"/>
              <a:t>docker service ls</a:t>
            </a:r>
          </a:p>
          <a:p>
            <a:pPr marL="0" indent="0">
              <a:buNone/>
            </a:pPr>
            <a:r>
              <a:rPr lang="en-US" dirty="0"/>
              <a:t>docker service </a:t>
            </a:r>
            <a:r>
              <a:rPr lang="en-US" dirty="0" err="1"/>
              <a:t>ps</a:t>
            </a:r>
            <a:r>
              <a:rPr lang="en-US" dirty="0"/>
              <a:t> &lt;</a:t>
            </a:r>
            <a:r>
              <a:rPr lang="en-US" dirty="0" err="1"/>
              <a:t>Service_id</a:t>
            </a:r>
            <a:r>
              <a:rPr lang="en-US" dirty="0"/>
              <a:t>&gt;</a:t>
            </a:r>
          </a:p>
          <a:p>
            <a:pPr marL="0" indent="0">
              <a:buNone/>
            </a:pPr>
            <a:r>
              <a:rPr lang="en-US" dirty="0"/>
              <a:t>docker node </a:t>
            </a:r>
            <a:r>
              <a:rPr lang="en-US" dirty="0" err="1"/>
              <a:t>ps</a:t>
            </a:r>
            <a:endParaRPr lang="en-US" dirty="0"/>
          </a:p>
          <a:p>
            <a:pPr marL="0" indent="0">
              <a:buNone/>
            </a:pPr>
            <a:endParaRPr lang="en-US" dirty="0"/>
          </a:p>
        </p:txBody>
      </p:sp>
    </p:spTree>
    <p:extLst>
      <p:ext uri="{BB962C8B-B14F-4D97-AF65-F5344CB8AC3E}">
        <p14:creationId xmlns:p14="http://schemas.microsoft.com/office/powerpoint/2010/main" val="1817164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87006"/>
          </a:xfrm>
        </p:spPr>
        <p:txBody>
          <a:bodyPr>
            <a:normAutofit/>
          </a:bodyPr>
          <a:lstStyle/>
          <a:p>
            <a:r>
              <a:rPr lang="en-US" sz="4000" dirty="0" err="1"/>
              <a:t>MicroService</a:t>
            </a:r>
            <a:r>
              <a:rPr lang="en-US" sz="4000" dirty="0"/>
              <a:t> 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1875" y="2120900"/>
            <a:ext cx="9134600" cy="4051300"/>
          </a:xfrm>
        </p:spPr>
      </p:pic>
    </p:spTree>
    <p:extLst>
      <p:ext uri="{BB962C8B-B14F-4D97-AF65-F5344CB8AC3E}">
        <p14:creationId xmlns:p14="http://schemas.microsoft.com/office/powerpoint/2010/main" val="420517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76BB-25F5-4478-AAFC-91C7D17EE0F1}"/>
              </a:ext>
            </a:extLst>
          </p:cNvPr>
          <p:cNvSpPr>
            <a:spLocks noGrp="1"/>
          </p:cNvSpPr>
          <p:nvPr>
            <p:ph type="title"/>
          </p:nvPr>
        </p:nvSpPr>
        <p:spPr/>
        <p:txBody>
          <a:bodyPr>
            <a:normAutofit/>
          </a:bodyPr>
          <a:lstStyle/>
          <a:p>
            <a:pPr algn="ctr"/>
            <a:r>
              <a:rPr lang="en-US" sz="3600" dirty="0"/>
              <a:t>Docker SWARM Networking</a:t>
            </a:r>
            <a:endParaRPr lang="en-IN" sz="3600" dirty="0"/>
          </a:p>
        </p:txBody>
      </p:sp>
      <p:sp>
        <p:nvSpPr>
          <p:cNvPr id="3" name="Content Placeholder 2">
            <a:extLst>
              <a:ext uri="{FF2B5EF4-FFF2-40B4-BE49-F238E27FC236}">
                <a16:creationId xmlns:a16="http://schemas.microsoft.com/office/drawing/2014/main" id="{946BAE7B-3546-4F59-903F-B1B20981B560}"/>
              </a:ext>
            </a:extLst>
          </p:cNvPr>
          <p:cNvSpPr>
            <a:spLocks noGrp="1"/>
          </p:cNvSpPr>
          <p:nvPr>
            <p:ph idx="1"/>
          </p:nvPr>
        </p:nvSpPr>
        <p:spPr>
          <a:xfrm>
            <a:off x="1069848" y="1968500"/>
            <a:ext cx="10058400" cy="4203700"/>
          </a:xfrm>
        </p:spPr>
        <p:txBody>
          <a:bodyPr/>
          <a:lstStyle/>
          <a:p>
            <a:r>
              <a:rPr lang="en-US" dirty="0"/>
              <a:t>Docker swarm uses a separate network driver called overlay</a:t>
            </a:r>
          </a:p>
          <a:p>
            <a:pPr marL="0" indent="0">
              <a:buNone/>
            </a:pPr>
            <a:endParaRPr lang="en-US" dirty="0"/>
          </a:p>
          <a:p>
            <a:r>
              <a:rPr lang="en-US" dirty="0"/>
              <a:t>docker network create --driver overlay </a:t>
            </a:r>
            <a:r>
              <a:rPr lang="en-US" dirty="0" err="1"/>
              <a:t>mynet</a:t>
            </a:r>
            <a:endParaRPr lang="en-US" dirty="0"/>
          </a:p>
          <a:p>
            <a:pPr marL="0" indent="0">
              <a:buNone/>
            </a:pPr>
            <a:endParaRPr lang="en-US" dirty="0"/>
          </a:p>
          <a:p>
            <a:r>
              <a:rPr lang="en-US" dirty="0"/>
              <a:t>Overlay network is only for container to container traffic inside a single swarm.</a:t>
            </a:r>
          </a:p>
          <a:p>
            <a:pPr marL="0" indent="0">
              <a:buNone/>
            </a:pPr>
            <a:endParaRPr lang="en-US" dirty="0"/>
          </a:p>
          <a:p>
            <a:r>
              <a:rPr lang="en-US" dirty="0"/>
              <a:t>Each service can connect to one or more network.(Frontend and backend)</a:t>
            </a:r>
          </a:p>
          <a:p>
            <a:endParaRPr lang="en-IN" dirty="0"/>
          </a:p>
          <a:p>
            <a:r>
              <a:rPr lang="en-IN" dirty="0"/>
              <a:t>We can see by </a:t>
            </a:r>
            <a:r>
              <a:rPr lang="en-IN" dirty="0" err="1"/>
              <a:t>drupal</a:t>
            </a:r>
            <a:r>
              <a:rPr lang="en-IN" dirty="0"/>
              <a:t> example</a:t>
            </a:r>
          </a:p>
        </p:txBody>
      </p:sp>
    </p:spTree>
    <p:extLst>
      <p:ext uri="{BB962C8B-B14F-4D97-AF65-F5344CB8AC3E}">
        <p14:creationId xmlns:p14="http://schemas.microsoft.com/office/powerpoint/2010/main" val="2831599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5583-76BB-466E-81ED-8E420ADBAC91}"/>
              </a:ext>
            </a:extLst>
          </p:cNvPr>
          <p:cNvSpPr>
            <a:spLocks noGrp="1"/>
          </p:cNvSpPr>
          <p:nvPr>
            <p:ph type="title"/>
          </p:nvPr>
        </p:nvSpPr>
        <p:spPr>
          <a:xfrm>
            <a:off x="1069848" y="484632"/>
            <a:ext cx="10058400" cy="937768"/>
          </a:xfrm>
        </p:spPr>
        <p:txBody>
          <a:bodyPr>
            <a:normAutofit/>
          </a:bodyPr>
          <a:lstStyle/>
          <a:p>
            <a:pPr algn="ctr"/>
            <a:r>
              <a:rPr lang="en-US" sz="3600" dirty="0"/>
              <a:t>Routing mesh</a:t>
            </a:r>
            <a:endParaRPr lang="en-IN" sz="3600" dirty="0"/>
          </a:p>
        </p:txBody>
      </p:sp>
      <p:sp>
        <p:nvSpPr>
          <p:cNvPr id="3" name="Content Placeholder 2">
            <a:extLst>
              <a:ext uri="{FF2B5EF4-FFF2-40B4-BE49-F238E27FC236}">
                <a16:creationId xmlns:a16="http://schemas.microsoft.com/office/drawing/2014/main" id="{762B0345-06CF-4F55-BEF3-7B0CB979E1EF}"/>
              </a:ext>
            </a:extLst>
          </p:cNvPr>
          <p:cNvSpPr>
            <a:spLocks noGrp="1"/>
          </p:cNvSpPr>
          <p:nvPr>
            <p:ph idx="1"/>
          </p:nvPr>
        </p:nvSpPr>
        <p:spPr>
          <a:xfrm>
            <a:off x="1069848" y="1422400"/>
            <a:ext cx="10058400" cy="4749800"/>
          </a:xfrm>
        </p:spPr>
        <p:txBody>
          <a:bodyPr/>
          <a:lstStyle/>
          <a:p>
            <a:r>
              <a:rPr lang="en-US" dirty="0"/>
              <a:t>Routes ingress packets for a service to proper task.</a:t>
            </a:r>
          </a:p>
          <a:p>
            <a:r>
              <a:rPr lang="en-US" dirty="0"/>
              <a:t>Spans all the nodes in a cluster</a:t>
            </a:r>
          </a:p>
          <a:p>
            <a:r>
              <a:rPr lang="en-US" dirty="0"/>
              <a:t>Load balances Swarm services across their tasks.</a:t>
            </a:r>
          </a:p>
          <a:p>
            <a:r>
              <a:rPr lang="en-IN" dirty="0"/>
              <a:t>Two way it works.</a:t>
            </a:r>
          </a:p>
          <a:p>
            <a:r>
              <a:rPr lang="en-IN" dirty="0"/>
              <a:t>Container to container in a overlay network</a:t>
            </a:r>
            <a:r>
              <a:rPr lang="en-US" dirty="0"/>
              <a:t> (use VIP).(E.g. Elasticsearch:2)</a:t>
            </a:r>
          </a:p>
          <a:p>
            <a:r>
              <a:rPr lang="en-IN" dirty="0"/>
              <a:t>External traffic incoming to published ports (all node listen)(E.g. Drupal)</a:t>
            </a:r>
          </a:p>
        </p:txBody>
      </p:sp>
    </p:spTree>
    <p:extLst>
      <p:ext uri="{BB962C8B-B14F-4D97-AF65-F5344CB8AC3E}">
        <p14:creationId xmlns:p14="http://schemas.microsoft.com/office/powerpoint/2010/main" val="103324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2DC1-4C7B-4F55-A790-15757FDD3727}"/>
              </a:ext>
            </a:extLst>
          </p:cNvPr>
          <p:cNvSpPr>
            <a:spLocks noGrp="1"/>
          </p:cNvSpPr>
          <p:nvPr>
            <p:ph type="title"/>
          </p:nvPr>
        </p:nvSpPr>
        <p:spPr>
          <a:xfrm>
            <a:off x="1069848" y="484632"/>
            <a:ext cx="10058400" cy="810768"/>
          </a:xfrm>
        </p:spPr>
        <p:txBody>
          <a:bodyPr>
            <a:normAutofit/>
          </a:bodyPr>
          <a:lstStyle/>
          <a:p>
            <a:pPr algn="ctr"/>
            <a:r>
              <a:rPr lang="en-US" sz="3600" dirty="0"/>
              <a:t>Overlay</a:t>
            </a:r>
            <a:endParaRPr lang="en-IN" sz="3600" dirty="0"/>
          </a:p>
        </p:txBody>
      </p:sp>
      <p:pic>
        <p:nvPicPr>
          <p:cNvPr id="4" name="Content Placeholder 3">
            <a:extLst>
              <a:ext uri="{FF2B5EF4-FFF2-40B4-BE49-F238E27FC236}">
                <a16:creationId xmlns:a16="http://schemas.microsoft.com/office/drawing/2014/main" id="{EEECAA29-73E0-48AC-A0E7-CC74445E71D0}"/>
              </a:ext>
            </a:extLst>
          </p:cNvPr>
          <p:cNvPicPr>
            <a:picLocks noGrp="1" noChangeAspect="1"/>
          </p:cNvPicPr>
          <p:nvPr>
            <p:ph idx="1"/>
          </p:nvPr>
        </p:nvPicPr>
        <p:blipFill>
          <a:blip r:embed="rId2"/>
          <a:stretch>
            <a:fillRect/>
          </a:stretch>
        </p:blipFill>
        <p:spPr>
          <a:xfrm>
            <a:off x="1069975" y="1581245"/>
            <a:ext cx="10058400" cy="4203510"/>
          </a:xfrm>
          <a:prstGeom prst="rect">
            <a:avLst/>
          </a:prstGeom>
        </p:spPr>
      </p:pic>
    </p:spTree>
    <p:extLst>
      <p:ext uri="{BB962C8B-B14F-4D97-AF65-F5344CB8AC3E}">
        <p14:creationId xmlns:p14="http://schemas.microsoft.com/office/powerpoint/2010/main" val="444362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00FD-51CF-4FCB-8D3D-ACFA349F5F6C}"/>
              </a:ext>
            </a:extLst>
          </p:cNvPr>
          <p:cNvSpPr>
            <a:spLocks noGrp="1"/>
          </p:cNvSpPr>
          <p:nvPr>
            <p:ph type="title"/>
          </p:nvPr>
        </p:nvSpPr>
        <p:spPr>
          <a:xfrm>
            <a:off x="1069848" y="484632"/>
            <a:ext cx="10058400" cy="810768"/>
          </a:xfrm>
        </p:spPr>
        <p:txBody>
          <a:bodyPr>
            <a:normAutofit/>
          </a:bodyPr>
          <a:lstStyle/>
          <a:p>
            <a:pPr algn="ctr"/>
            <a:r>
              <a:rPr lang="en-US" sz="3600" dirty="0"/>
              <a:t>Ingress Network traffic</a:t>
            </a:r>
            <a:endParaRPr lang="en-IN" sz="3600" dirty="0"/>
          </a:p>
        </p:txBody>
      </p:sp>
      <p:pic>
        <p:nvPicPr>
          <p:cNvPr id="4" name="Content Placeholder 3">
            <a:extLst>
              <a:ext uri="{FF2B5EF4-FFF2-40B4-BE49-F238E27FC236}">
                <a16:creationId xmlns:a16="http://schemas.microsoft.com/office/drawing/2014/main" id="{D4E78A75-6443-4B3A-B52B-40F4BD2E0A6C}"/>
              </a:ext>
            </a:extLst>
          </p:cNvPr>
          <p:cNvPicPr>
            <a:picLocks noGrp="1" noChangeAspect="1"/>
          </p:cNvPicPr>
          <p:nvPr>
            <p:ph idx="1"/>
          </p:nvPr>
        </p:nvPicPr>
        <p:blipFill>
          <a:blip r:embed="rId2"/>
          <a:stretch>
            <a:fillRect/>
          </a:stretch>
        </p:blipFill>
        <p:spPr>
          <a:xfrm>
            <a:off x="1069975" y="1533265"/>
            <a:ext cx="10058400" cy="4401069"/>
          </a:xfrm>
          <a:prstGeom prst="rect">
            <a:avLst/>
          </a:prstGeom>
        </p:spPr>
      </p:pic>
    </p:spTree>
    <p:extLst>
      <p:ext uri="{BB962C8B-B14F-4D97-AF65-F5344CB8AC3E}">
        <p14:creationId xmlns:p14="http://schemas.microsoft.com/office/powerpoint/2010/main" val="555534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4082-EE9B-4061-B50E-B92C8BF8F341}"/>
              </a:ext>
            </a:extLst>
          </p:cNvPr>
          <p:cNvSpPr>
            <a:spLocks noGrp="1"/>
          </p:cNvSpPr>
          <p:nvPr>
            <p:ph type="title"/>
          </p:nvPr>
        </p:nvSpPr>
        <p:spPr>
          <a:xfrm>
            <a:off x="1069848" y="484632"/>
            <a:ext cx="10058400" cy="950468"/>
          </a:xfrm>
        </p:spPr>
        <p:txBody>
          <a:bodyPr>
            <a:normAutofit/>
          </a:bodyPr>
          <a:lstStyle/>
          <a:p>
            <a:pPr algn="ctr"/>
            <a:r>
              <a:rPr lang="en-US" sz="3600" dirty="0"/>
              <a:t>Docker swarm app</a:t>
            </a:r>
            <a:endParaRPr lang="en-IN" sz="3600" dirty="0"/>
          </a:p>
        </p:txBody>
      </p:sp>
      <p:pic>
        <p:nvPicPr>
          <p:cNvPr id="5" name="Content Placeholder 4" descr="A close up of a piece of paper&#10;&#10;Description automatically generated">
            <a:extLst>
              <a:ext uri="{FF2B5EF4-FFF2-40B4-BE49-F238E27FC236}">
                <a16:creationId xmlns:a16="http://schemas.microsoft.com/office/drawing/2014/main" id="{8D2FF7B0-F303-4481-9EC1-67D3D578B6BE}"/>
              </a:ext>
            </a:extLst>
          </p:cNvPr>
          <p:cNvPicPr>
            <a:picLocks noGrp="1" noChangeAspect="1"/>
          </p:cNvPicPr>
          <p:nvPr>
            <p:ph idx="1"/>
          </p:nvPr>
        </p:nvPicPr>
        <p:blipFill>
          <a:blip r:embed="rId2"/>
          <a:stretch>
            <a:fillRect/>
          </a:stretch>
        </p:blipFill>
        <p:spPr>
          <a:xfrm>
            <a:off x="3093508" y="1663700"/>
            <a:ext cx="6011333" cy="4508500"/>
          </a:xfrm>
        </p:spPr>
      </p:pic>
    </p:spTree>
    <p:extLst>
      <p:ext uri="{BB962C8B-B14F-4D97-AF65-F5344CB8AC3E}">
        <p14:creationId xmlns:p14="http://schemas.microsoft.com/office/powerpoint/2010/main" val="1083823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C7AB-3DCD-43C6-BDFA-E3757EEF8473}"/>
              </a:ext>
            </a:extLst>
          </p:cNvPr>
          <p:cNvSpPr>
            <a:spLocks noGrp="1"/>
          </p:cNvSpPr>
          <p:nvPr>
            <p:ph type="title"/>
          </p:nvPr>
        </p:nvSpPr>
        <p:spPr>
          <a:xfrm>
            <a:off x="1069848" y="484632"/>
            <a:ext cx="10058400" cy="759968"/>
          </a:xfrm>
        </p:spPr>
        <p:txBody>
          <a:bodyPr>
            <a:normAutofit/>
          </a:bodyPr>
          <a:lstStyle/>
          <a:p>
            <a:pPr algn="ctr"/>
            <a:r>
              <a:rPr lang="en-US" sz="3600" dirty="0"/>
              <a:t>Docker Swarm Stack</a:t>
            </a:r>
            <a:endParaRPr lang="en-IN" sz="3600" dirty="0"/>
          </a:p>
        </p:txBody>
      </p:sp>
      <p:sp>
        <p:nvSpPr>
          <p:cNvPr id="3" name="Content Placeholder 2">
            <a:extLst>
              <a:ext uri="{FF2B5EF4-FFF2-40B4-BE49-F238E27FC236}">
                <a16:creationId xmlns:a16="http://schemas.microsoft.com/office/drawing/2014/main" id="{B3382762-A5E0-43FE-B1AB-4746D2198FF7}"/>
              </a:ext>
            </a:extLst>
          </p:cNvPr>
          <p:cNvSpPr>
            <a:spLocks noGrp="1"/>
          </p:cNvSpPr>
          <p:nvPr>
            <p:ph idx="1"/>
          </p:nvPr>
        </p:nvSpPr>
        <p:spPr>
          <a:xfrm>
            <a:off x="1069848" y="1498600"/>
            <a:ext cx="10058400" cy="4673600"/>
          </a:xfrm>
        </p:spPr>
        <p:txBody>
          <a:bodyPr/>
          <a:lstStyle/>
          <a:p>
            <a:r>
              <a:rPr lang="en-US" dirty="0"/>
              <a:t>In 1.13 Docker adds a new layer of abstraction to swarm called Stacks.</a:t>
            </a:r>
          </a:p>
          <a:p>
            <a:r>
              <a:rPr lang="en-US" dirty="0"/>
              <a:t>Production grade compose.</a:t>
            </a:r>
          </a:p>
          <a:p>
            <a:r>
              <a:rPr lang="en-US" dirty="0"/>
              <a:t>Stack accept compose files as their declarative definition for services, network and volumes.</a:t>
            </a:r>
          </a:p>
          <a:p>
            <a:r>
              <a:rPr lang="en-US" dirty="0"/>
              <a:t>We use </a:t>
            </a:r>
            <a:r>
              <a:rPr lang="en-US" b="1" dirty="0"/>
              <a:t>docker stack deploy</a:t>
            </a:r>
            <a:r>
              <a:rPr lang="en-US" dirty="0"/>
              <a:t> rather than docker service create.</a:t>
            </a:r>
          </a:p>
          <a:p>
            <a:r>
              <a:rPr lang="en-US" dirty="0"/>
              <a:t>Stack manages all for us, including overlay network per stack.</a:t>
            </a:r>
          </a:p>
          <a:p>
            <a:r>
              <a:rPr lang="en-US" dirty="0"/>
              <a:t>New </a:t>
            </a:r>
            <a:r>
              <a:rPr lang="en-US" b="1" dirty="0"/>
              <a:t>deploy</a:t>
            </a:r>
            <a:r>
              <a:rPr lang="en-US" dirty="0"/>
              <a:t>: key in compose file. Can not do build because docker stack is for production build.</a:t>
            </a:r>
          </a:p>
          <a:p>
            <a:r>
              <a:rPr lang="en-US" b="1" dirty="0"/>
              <a:t>docker-compose</a:t>
            </a:r>
            <a:r>
              <a:rPr lang="en-US" dirty="0"/>
              <a:t> is now not needed on swarm cluster.</a:t>
            </a:r>
          </a:p>
          <a:p>
            <a:endParaRPr lang="en-IN" dirty="0"/>
          </a:p>
        </p:txBody>
      </p:sp>
    </p:spTree>
    <p:extLst>
      <p:ext uri="{BB962C8B-B14F-4D97-AF65-F5344CB8AC3E}">
        <p14:creationId xmlns:p14="http://schemas.microsoft.com/office/powerpoint/2010/main" val="3751843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FF4B-C2B9-44F9-BA48-940326F1C685}"/>
              </a:ext>
            </a:extLst>
          </p:cNvPr>
          <p:cNvSpPr>
            <a:spLocks noGrp="1"/>
          </p:cNvSpPr>
          <p:nvPr>
            <p:ph type="title"/>
          </p:nvPr>
        </p:nvSpPr>
        <p:spPr>
          <a:xfrm>
            <a:off x="1069848" y="484632"/>
            <a:ext cx="10058400" cy="734568"/>
          </a:xfrm>
        </p:spPr>
        <p:txBody>
          <a:bodyPr>
            <a:normAutofit/>
          </a:bodyPr>
          <a:lstStyle/>
          <a:p>
            <a:pPr algn="ctr"/>
            <a:r>
              <a:rPr lang="en-US" sz="3600" dirty="0"/>
              <a:t>Docker secrets</a:t>
            </a:r>
            <a:endParaRPr lang="en-IN" sz="3600" dirty="0"/>
          </a:p>
        </p:txBody>
      </p:sp>
      <p:sp>
        <p:nvSpPr>
          <p:cNvPr id="3" name="Content Placeholder 2">
            <a:extLst>
              <a:ext uri="{FF2B5EF4-FFF2-40B4-BE49-F238E27FC236}">
                <a16:creationId xmlns:a16="http://schemas.microsoft.com/office/drawing/2014/main" id="{B28ECDB1-1794-41B0-A095-934A9F2914A4}"/>
              </a:ext>
            </a:extLst>
          </p:cNvPr>
          <p:cNvSpPr>
            <a:spLocks noGrp="1"/>
          </p:cNvSpPr>
          <p:nvPr>
            <p:ph idx="1"/>
          </p:nvPr>
        </p:nvSpPr>
        <p:spPr>
          <a:xfrm>
            <a:off x="1069848" y="1511300"/>
            <a:ext cx="10058400" cy="4660900"/>
          </a:xfrm>
        </p:spPr>
        <p:txBody>
          <a:bodyPr>
            <a:normAutofit lnSpcReduction="10000"/>
          </a:bodyPr>
          <a:lstStyle/>
          <a:p>
            <a:r>
              <a:rPr lang="en-US" dirty="0"/>
              <a:t>Easiest “secure” solution for storing secrets in swarm.</a:t>
            </a:r>
          </a:p>
          <a:p>
            <a:r>
              <a:rPr lang="en-US" dirty="0"/>
              <a:t>What is a secret?</a:t>
            </a:r>
          </a:p>
          <a:p>
            <a:r>
              <a:rPr lang="en-US" dirty="0"/>
              <a:t>Username and password.</a:t>
            </a:r>
          </a:p>
          <a:p>
            <a:r>
              <a:rPr lang="en-US" dirty="0"/>
              <a:t>SSH keys</a:t>
            </a:r>
          </a:p>
          <a:p>
            <a:r>
              <a:rPr lang="en-US" dirty="0"/>
              <a:t>TLS certificate and keys</a:t>
            </a:r>
          </a:p>
          <a:p>
            <a:r>
              <a:rPr lang="en-US" dirty="0"/>
              <a:t>Secrets are first stored in Swarm then assign to a service</a:t>
            </a:r>
          </a:p>
          <a:p>
            <a:r>
              <a:rPr lang="en-US" dirty="0"/>
              <a:t>Only containers is assigned service can see them</a:t>
            </a:r>
          </a:p>
          <a:p>
            <a:r>
              <a:rPr lang="en-US" dirty="0">
                <a:highlight>
                  <a:srgbClr val="FFFF00"/>
                </a:highlight>
              </a:rPr>
              <a:t>docker secret create username user.txt</a:t>
            </a:r>
          </a:p>
          <a:p>
            <a:r>
              <a:rPr lang="en-US" dirty="0">
                <a:highlight>
                  <a:srgbClr val="FFFF00"/>
                </a:highlight>
              </a:rPr>
              <a:t>echo "</a:t>
            </a:r>
            <a:r>
              <a:rPr lang="en-US" dirty="0" err="1">
                <a:highlight>
                  <a:srgbClr val="FFFF00"/>
                </a:highlight>
              </a:rPr>
              <a:t>mypass</a:t>
            </a:r>
            <a:r>
              <a:rPr lang="en-US" dirty="0">
                <a:highlight>
                  <a:srgbClr val="FFFF00"/>
                </a:highlight>
              </a:rPr>
              <a:t>" | docker create secret </a:t>
            </a:r>
            <a:r>
              <a:rPr lang="en-US" dirty="0" err="1">
                <a:highlight>
                  <a:srgbClr val="FFFF00"/>
                </a:highlight>
              </a:rPr>
              <a:t>dbpass</a:t>
            </a:r>
            <a:r>
              <a:rPr lang="en-US" dirty="0">
                <a:highlight>
                  <a:srgbClr val="FFFF00"/>
                </a:highlight>
              </a:rPr>
              <a:t> -</a:t>
            </a:r>
          </a:p>
          <a:p>
            <a:r>
              <a:rPr lang="en-IN" dirty="0">
                <a:highlight>
                  <a:srgbClr val="FFFF00"/>
                </a:highlight>
              </a:rPr>
              <a:t>docker service create --name </a:t>
            </a:r>
            <a:r>
              <a:rPr lang="en-IN" dirty="0" err="1">
                <a:highlight>
                  <a:srgbClr val="FFFF00"/>
                </a:highlight>
              </a:rPr>
              <a:t>psql</a:t>
            </a:r>
            <a:r>
              <a:rPr lang="en-IN" dirty="0">
                <a:highlight>
                  <a:srgbClr val="FFFF00"/>
                </a:highlight>
              </a:rPr>
              <a:t> --secret username --secret </a:t>
            </a:r>
            <a:r>
              <a:rPr lang="en-IN" dirty="0" err="1">
                <a:highlight>
                  <a:srgbClr val="FFFF00"/>
                </a:highlight>
              </a:rPr>
              <a:t>dbpass</a:t>
            </a:r>
            <a:r>
              <a:rPr lang="en-IN" dirty="0">
                <a:highlight>
                  <a:srgbClr val="FFFF00"/>
                </a:highlight>
              </a:rPr>
              <a:t> -e POSTGRES_USER_FILE=/run/secrets/username -e POSTGRES_PASSWORD_FILE=/run/secrets/</a:t>
            </a:r>
            <a:r>
              <a:rPr lang="en-IN" dirty="0" err="1">
                <a:highlight>
                  <a:srgbClr val="FFFF00"/>
                </a:highlight>
              </a:rPr>
              <a:t>dbpass</a:t>
            </a:r>
            <a:r>
              <a:rPr lang="en-IN" dirty="0">
                <a:highlight>
                  <a:srgbClr val="FFFF00"/>
                </a:highlight>
              </a:rPr>
              <a:t> </a:t>
            </a:r>
            <a:r>
              <a:rPr lang="en-IN" dirty="0" err="1">
                <a:highlight>
                  <a:srgbClr val="FFFF00"/>
                </a:highlight>
              </a:rPr>
              <a:t>postgres</a:t>
            </a:r>
            <a:endParaRPr lang="en-US" dirty="0">
              <a:highlight>
                <a:srgbClr val="FFFF00"/>
              </a:highlight>
            </a:endParaRPr>
          </a:p>
        </p:txBody>
      </p:sp>
    </p:spTree>
    <p:extLst>
      <p:ext uri="{BB962C8B-B14F-4D97-AF65-F5344CB8AC3E}">
        <p14:creationId xmlns:p14="http://schemas.microsoft.com/office/powerpoint/2010/main" val="888268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Kubernetes</a:t>
            </a:r>
          </a:p>
        </p:txBody>
      </p:sp>
    </p:spTree>
    <p:extLst>
      <p:ext uri="{BB962C8B-B14F-4D97-AF65-F5344CB8AC3E}">
        <p14:creationId xmlns:p14="http://schemas.microsoft.com/office/powerpoint/2010/main" val="457257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16656"/>
          </a:xfrm>
        </p:spPr>
        <p:txBody>
          <a:bodyPr>
            <a:normAutofit/>
          </a:bodyPr>
          <a:lstStyle/>
          <a:p>
            <a:pPr algn="ctr"/>
            <a:r>
              <a:rPr lang="en-US" sz="4000" dirty="0"/>
              <a:t>What is </a:t>
            </a:r>
            <a:r>
              <a:rPr lang="en-US" sz="4000" dirty="0" err="1"/>
              <a:t>kubernetes</a:t>
            </a:r>
            <a:endParaRPr lang="en-US" sz="4000" dirty="0"/>
          </a:p>
        </p:txBody>
      </p:sp>
      <p:sp>
        <p:nvSpPr>
          <p:cNvPr id="3" name="Content Placeholder 2"/>
          <p:cNvSpPr>
            <a:spLocks noGrp="1"/>
          </p:cNvSpPr>
          <p:nvPr>
            <p:ph idx="1"/>
          </p:nvPr>
        </p:nvSpPr>
        <p:spPr/>
        <p:txBody>
          <a:bodyPr>
            <a:normAutofit/>
          </a:bodyPr>
          <a:lstStyle/>
          <a:p>
            <a:r>
              <a:rPr lang="en-US" sz="2400" dirty="0"/>
              <a:t>Kubernetes is based on years of Google’s experience of running workloads at a huge scale in production.</a:t>
            </a:r>
          </a:p>
          <a:p>
            <a:r>
              <a:rPr lang="en-US" sz="2400" dirty="0"/>
              <a:t>As per </a:t>
            </a:r>
            <a:r>
              <a:rPr lang="en-US" sz="2400" dirty="0">
                <a:hlinkClick r:id="rId2"/>
              </a:rPr>
              <a:t>Kubernetes website</a:t>
            </a:r>
            <a:r>
              <a:rPr lang="en-US" sz="2400" dirty="0"/>
              <a:t>, “Kubernetes is an open-source system for automating deployment, scaling, and management of containerized applications.”</a:t>
            </a:r>
          </a:p>
          <a:p>
            <a:r>
              <a:rPr lang="en-US" sz="2400" dirty="0"/>
              <a:t>It groups containers that make up an application into logical units for easy management and discovery. </a:t>
            </a:r>
          </a:p>
        </p:txBody>
      </p:sp>
    </p:spTree>
    <p:extLst>
      <p:ext uri="{BB962C8B-B14F-4D97-AF65-F5344CB8AC3E}">
        <p14:creationId xmlns:p14="http://schemas.microsoft.com/office/powerpoint/2010/main" val="73590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7126"/>
            <a:ext cx="10058400" cy="691025"/>
          </a:xfrm>
        </p:spPr>
        <p:txBody>
          <a:bodyPr>
            <a:normAutofit/>
          </a:bodyPr>
          <a:lstStyle/>
          <a:p>
            <a:pPr algn="ctr"/>
            <a:r>
              <a:rPr lang="en-US" sz="4000" dirty="0"/>
              <a:t>More about </a:t>
            </a:r>
            <a:r>
              <a:rPr lang="en-US" sz="4000" dirty="0" err="1"/>
              <a:t>kubernetes</a:t>
            </a:r>
            <a:endParaRPr lang="en-US" sz="4000" dirty="0"/>
          </a:p>
        </p:txBody>
      </p:sp>
      <p:sp>
        <p:nvSpPr>
          <p:cNvPr id="3" name="Content Placeholder 2"/>
          <p:cNvSpPr>
            <a:spLocks noGrp="1"/>
          </p:cNvSpPr>
          <p:nvPr>
            <p:ph idx="1"/>
          </p:nvPr>
        </p:nvSpPr>
        <p:spPr>
          <a:xfrm>
            <a:off x="1069848" y="1068779"/>
            <a:ext cx="10058400" cy="5103421"/>
          </a:xfrm>
        </p:spPr>
        <p:txBody>
          <a:bodyPr/>
          <a:lstStyle/>
          <a:p>
            <a:r>
              <a:rPr lang="en-US" sz="2400" dirty="0"/>
              <a:t>It lets you schedule containers on a cluster of machines</a:t>
            </a:r>
          </a:p>
          <a:p>
            <a:r>
              <a:rPr lang="en-US" sz="2400" dirty="0"/>
              <a:t>You can run multiple containers on a same machine</a:t>
            </a:r>
          </a:p>
          <a:p>
            <a:r>
              <a:rPr lang="en-US" sz="2400" dirty="0"/>
              <a:t>You can run long running services(Web application)</a:t>
            </a:r>
          </a:p>
          <a:p>
            <a:r>
              <a:rPr lang="en-US" sz="2400" dirty="0"/>
              <a:t>Kubernetes manages the state of these containers</a:t>
            </a:r>
          </a:p>
          <a:p>
            <a:pPr>
              <a:buFont typeface="Wingdings" charset="2"/>
              <a:buChar char="Ø"/>
            </a:pPr>
            <a:r>
              <a:rPr lang="en-US" sz="2400" dirty="0"/>
              <a:t>Can start container on a specific node</a:t>
            </a:r>
          </a:p>
          <a:p>
            <a:pPr>
              <a:buFont typeface="Wingdings" charset="2"/>
              <a:buChar char="Ø"/>
            </a:pPr>
            <a:r>
              <a:rPr lang="en-US" sz="2400" dirty="0"/>
              <a:t>Will restart container when it gets failed.</a:t>
            </a:r>
          </a:p>
          <a:p>
            <a:pPr>
              <a:buFont typeface="Wingdings" charset="2"/>
              <a:buChar char="Ø"/>
            </a:pPr>
            <a:r>
              <a:rPr lang="en-US" sz="2400" dirty="0"/>
              <a:t>Can move containers from one machine to another.</a:t>
            </a:r>
          </a:p>
          <a:p>
            <a:pPr lvl="0">
              <a:buClr>
                <a:srgbClr val="D34817">
                  <a:lumMod val="75000"/>
                </a:srgbClr>
              </a:buClr>
            </a:pPr>
            <a:r>
              <a:rPr lang="en-US" sz="2400" dirty="0">
                <a:solidFill>
                  <a:prstClr val="black"/>
                </a:solidFill>
              </a:rPr>
              <a:t>Kubernetes can start with one node until thousands of nodes</a:t>
            </a:r>
          </a:p>
          <a:p>
            <a:pPr marL="0" indent="0">
              <a:buNone/>
            </a:pPr>
            <a:endParaRPr lang="en-US" dirty="0"/>
          </a:p>
        </p:txBody>
      </p:sp>
    </p:spTree>
    <p:extLst>
      <p:ext uri="{BB962C8B-B14F-4D97-AF65-F5344CB8AC3E}">
        <p14:creationId xmlns:p14="http://schemas.microsoft.com/office/powerpoint/2010/main" val="49274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6559677" cy="941397"/>
          </a:xfrm>
        </p:spPr>
        <p:txBody>
          <a:bodyPr>
            <a:noAutofit/>
          </a:bodyPr>
          <a:lstStyle/>
          <a:p>
            <a:br>
              <a:rPr lang="en-US" sz="4000" dirty="0"/>
            </a:br>
            <a:r>
              <a:rPr lang="en-US" sz="4000" dirty="0" err="1"/>
              <a:t>MicroService</a:t>
            </a:r>
            <a:r>
              <a:rPr lang="en-US" sz="4000" dirty="0"/>
              <a:t> Architecture</a:t>
            </a:r>
            <a:br>
              <a:rPr lang="en-US" sz="4000" dirty="0"/>
            </a:br>
            <a:endParaRPr lang="en-US" sz="4000" dirty="0"/>
          </a:p>
        </p:txBody>
      </p:sp>
      <p:pic>
        <p:nvPicPr>
          <p:cNvPr id="4" name="Content Placeholder 3"/>
          <p:cNvPicPr>
            <a:picLocks noGrp="1" noChangeAspect="1"/>
          </p:cNvPicPr>
          <p:nvPr>
            <p:ph idx="1"/>
          </p:nvPr>
        </p:nvPicPr>
        <p:blipFill>
          <a:blip r:embed="rId2"/>
          <a:stretch>
            <a:fillRect/>
          </a:stretch>
        </p:blipFill>
        <p:spPr>
          <a:xfrm>
            <a:off x="1640759" y="1426029"/>
            <a:ext cx="8916831" cy="4746171"/>
          </a:xfrm>
          <a:prstGeom prst="rect">
            <a:avLst/>
          </a:prstGeom>
        </p:spPr>
      </p:pic>
    </p:spTree>
    <p:extLst>
      <p:ext uri="{BB962C8B-B14F-4D97-AF65-F5344CB8AC3E}">
        <p14:creationId xmlns:p14="http://schemas.microsoft.com/office/powerpoint/2010/main" val="576874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72756"/>
            <a:ext cx="10058400" cy="1023534"/>
          </a:xfrm>
        </p:spPr>
        <p:txBody>
          <a:bodyPr>
            <a:normAutofit/>
          </a:bodyPr>
          <a:lstStyle/>
          <a:p>
            <a:pPr algn="ctr"/>
            <a:r>
              <a:rPr lang="en-US" sz="4000" dirty="0"/>
              <a:t>Kubernetes Features:</a:t>
            </a:r>
          </a:p>
        </p:txBody>
      </p:sp>
      <p:sp>
        <p:nvSpPr>
          <p:cNvPr id="3" name="Content Placeholder 2"/>
          <p:cNvSpPr>
            <a:spLocks noGrp="1"/>
          </p:cNvSpPr>
          <p:nvPr>
            <p:ph idx="1"/>
          </p:nvPr>
        </p:nvSpPr>
        <p:spPr>
          <a:xfrm>
            <a:off x="1069848" y="1876300"/>
            <a:ext cx="10058400" cy="4295899"/>
          </a:xfrm>
        </p:spPr>
        <p:txBody>
          <a:bodyPr>
            <a:normAutofit/>
          </a:bodyPr>
          <a:lstStyle/>
          <a:p>
            <a:r>
              <a:rPr lang="en-US" sz="2800" dirty="0"/>
              <a:t>Automatic </a:t>
            </a:r>
            <a:r>
              <a:rPr lang="en-US" sz="2800" dirty="0" err="1"/>
              <a:t>Binpacking</a:t>
            </a:r>
            <a:endParaRPr lang="en-US" sz="2800" dirty="0"/>
          </a:p>
          <a:p>
            <a:r>
              <a:rPr lang="en-US" sz="2800" dirty="0"/>
              <a:t>Horizontal scaling</a:t>
            </a:r>
          </a:p>
          <a:p>
            <a:r>
              <a:rPr lang="en-US" sz="2800" dirty="0"/>
              <a:t>Self healing</a:t>
            </a:r>
          </a:p>
          <a:p>
            <a:r>
              <a:rPr lang="en-US" sz="2800" dirty="0"/>
              <a:t>Automated rollouts and rollbacks</a:t>
            </a:r>
          </a:p>
          <a:p>
            <a:r>
              <a:rPr lang="en-US" sz="2800" dirty="0"/>
              <a:t>Storage orchestration</a:t>
            </a:r>
          </a:p>
          <a:p>
            <a:r>
              <a:rPr lang="en-US" sz="2800" dirty="0"/>
              <a:t>Secret and configuration Management.</a:t>
            </a:r>
          </a:p>
          <a:p>
            <a:r>
              <a:rPr lang="en-US" sz="2800" dirty="0"/>
              <a:t>Batch execution</a:t>
            </a:r>
          </a:p>
        </p:txBody>
      </p:sp>
    </p:spTree>
    <p:extLst>
      <p:ext uri="{BB962C8B-B14F-4D97-AF65-F5344CB8AC3E}">
        <p14:creationId xmlns:p14="http://schemas.microsoft.com/office/powerpoint/2010/main" val="15605534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467" y="423334"/>
            <a:ext cx="10058400" cy="5661114"/>
          </a:xfrm>
          <a:prstGeom prst="rect">
            <a:avLst/>
          </a:prstGeom>
        </p:spPr>
      </p:pic>
    </p:spTree>
    <p:extLst>
      <p:ext uri="{BB962C8B-B14F-4D97-AF65-F5344CB8AC3E}">
        <p14:creationId xmlns:p14="http://schemas.microsoft.com/office/powerpoint/2010/main" val="15960427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33" y="389467"/>
            <a:ext cx="10058400" cy="5676109"/>
          </a:xfrm>
          <a:prstGeom prst="rect">
            <a:avLst/>
          </a:prstGeom>
        </p:spPr>
      </p:pic>
    </p:spTree>
    <p:extLst>
      <p:ext uri="{BB962C8B-B14F-4D97-AF65-F5344CB8AC3E}">
        <p14:creationId xmlns:p14="http://schemas.microsoft.com/office/powerpoint/2010/main" val="1624075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67" y="474134"/>
            <a:ext cx="10058400" cy="5704295"/>
          </a:xfrm>
          <a:prstGeom prst="rect">
            <a:avLst/>
          </a:prstGeom>
          <a:ln>
            <a:solidFill>
              <a:schemeClr val="tx1"/>
            </a:solidFill>
          </a:ln>
        </p:spPr>
      </p:pic>
    </p:spTree>
    <p:extLst>
      <p:ext uri="{BB962C8B-B14F-4D97-AF65-F5344CB8AC3E}">
        <p14:creationId xmlns:p14="http://schemas.microsoft.com/office/powerpoint/2010/main" val="995955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474133"/>
            <a:ext cx="10058400" cy="5686096"/>
          </a:xfrm>
          <a:prstGeom prst="rect">
            <a:avLst/>
          </a:prstGeom>
          <a:ln>
            <a:solidFill>
              <a:schemeClr val="tx1"/>
            </a:solidFill>
          </a:ln>
        </p:spPr>
      </p:pic>
    </p:spTree>
    <p:extLst>
      <p:ext uri="{BB962C8B-B14F-4D97-AF65-F5344CB8AC3E}">
        <p14:creationId xmlns:p14="http://schemas.microsoft.com/office/powerpoint/2010/main" val="2041882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38666"/>
            <a:ext cx="10058400" cy="5706533"/>
          </a:xfrm>
          <a:prstGeom prst="rect">
            <a:avLst/>
          </a:prstGeom>
          <a:ln>
            <a:solidFill>
              <a:schemeClr val="tx1"/>
            </a:solidFill>
          </a:ln>
        </p:spPr>
      </p:pic>
    </p:spTree>
    <p:extLst>
      <p:ext uri="{BB962C8B-B14F-4D97-AF65-F5344CB8AC3E}">
        <p14:creationId xmlns:p14="http://schemas.microsoft.com/office/powerpoint/2010/main" val="668550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423333"/>
            <a:ext cx="10058400" cy="5695215"/>
          </a:xfrm>
          <a:prstGeom prst="rect">
            <a:avLst/>
          </a:prstGeom>
          <a:ln>
            <a:solidFill>
              <a:schemeClr val="tx1"/>
            </a:solidFill>
          </a:ln>
        </p:spPr>
      </p:pic>
    </p:spTree>
    <p:extLst>
      <p:ext uri="{BB962C8B-B14F-4D97-AF65-F5344CB8AC3E}">
        <p14:creationId xmlns:p14="http://schemas.microsoft.com/office/powerpoint/2010/main" val="2044086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389467"/>
            <a:ext cx="10058400" cy="5677454"/>
          </a:xfrm>
          <a:prstGeom prst="rect">
            <a:avLst/>
          </a:prstGeom>
        </p:spPr>
      </p:pic>
    </p:spTree>
    <p:extLst>
      <p:ext uri="{BB962C8B-B14F-4D97-AF65-F5344CB8AC3E}">
        <p14:creationId xmlns:p14="http://schemas.microsoft.com/office/powerpoint/2010/main" val="1073788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67" y="406400"/>
            <a:ext cx="10058400" cy="5683362"/>
          </a:xfrm>
          <a:prstGeom prst="rect">
            <a:avLst/>
          </a:prstGeom>
          <a:ln>
            <a:solidFill>
              <a:schemeClr val="tx1"/>
            </a:solidFill>
          </a:ln>
        </p:spPr>
      </p:pic>
    </p:spTree>
    <p:extLst>
      <p:ext uri="{BB962C8B-B14F-4D97-AF65-F5344CB8AC3E}">
        <p14:creationId xmlns:p14="http://schemas.microsoft.com/office/powerpoint/2010/main" val="1790209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419100"/>
            <a:ext cx="10058400" cy="5629779"/>
          </a:xfrm>
          <a:prstGeom prst="rect">
            <a:avLst/>
          </a:prstGeom>
          <a:ln>
            <a:solidFill>
              <a:schemeClr val="tx1"/>
            </a:solidFill>
          </a:ln>
        </p:spPr>
      </p:pic>
    </p:spTree>
    <p:extLst>
      <p:ext uri="{BB962C8B-B14F-4D97-AF65-F5344CB8AC3E}">
        <p14:creationId xmlns:p14="http://schemas.microsoft.com/office/powerpoint/2010/main" val="73526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485899"/>
            <a:ext cx="11972925" cy="4768815"/>
          </a:xfrm>
          <a:prstGeom prst="rect">
            <a:avLst/>
          </a:prstGeom>
        </p:spPr>
      </p:pic>
      <p:sp>
        <p:nvSpPr>
          <p:cNvPr id="6" name="TextBox 5"/>
          <p:cNvSpPr txBox="1"/>
          <p:nvPr/>
        </p:nvSpPr>
        <p:spPr>
          <a:xfrm>
            <a:off x="2200274" y="142874"/>
            <a:ext cx="8158163" cy="1323439"/>
          </a:xfrm>
          <a:prstGeom prst="rect">
            <a:avLst/>
          </a:prstGeom>
          <a:noFill/>
        </p:spPr>
        <p:txBody>
          <a:bodyPr wrap="square" rtlCol="0">
            <a:spAutoFit/>
          </a:bodyPr>
          <a:lstStyle/>
          <a:p>
            <a:pPr marL="742950" indent="-742950" algn="ctr"/>
            <a:r>
              <a:rPr lang="en-US" sz="4000" cap="all" dirty="0">
                <a:blipFill dpi="0" rotWithShape="1">
                  <a:blip r:embed="rId3"/>
                  <a:srcRect/>
                  <a:tile tx="6350" ty="-127000" sx="65000" sy="64000" flip="none" algn="tl"/>
                </a:blipFill>
                <a:latin typeface="+mj-lt"/>
                <a:ea typeface="+mj-ea"/>
                <a:cs typeface="+mj-cs"/>
              </a:rPr>
              <a:t>Monolithic</a:t>
            </a:r>
            <a:r>
              <a:rPr lang="en-US" sz="4000" dirty="0"/>
              <a:t> </a:t>
            </a:r>
            <a:r>
              <a:rPr lang="en-US" sz="4000" cap="all" dirty="0">
                <a:blipFill dpi="0" rotWithShape="1">
                  <a:blip r:embed="rId3"/>
                  <a:srcRect/>
                  <a:tile tx="6350" ty="-127000" sx="65000" sy="64000" flip="none" algn="tl"/>
                </a:blipFill>
                <a:latin typeface="+mj-lt"/>
                <a:ea typeface="+mj-ea"/>
                <a:cs typeface="+mj-cs"/>
              </a:rPr>
              <a:t>vs</a:t>
            </a:r>
            <a:r>
              <a:rPr lang="en-US" sz="4000" dirty="0"/>
              <a:t> </a:t>
            </a:r>
            <a:r>
              <a:rPr lang="en-US" sz="4000" cap="all" dirty="0" err="1">
                <a:blipFill dpi="0" rotWithShape="1">
                  <a:blip r:embed="rId3"/>
                  <a:srcRect/>
                  <a:tile tx="6350" ty="-127000" sx="65000" sy="64000" flip="none" algn="tl"/>
                </a:blipFill>
                <a:latin typeface="+mj-lt"/>
                <a:ea typeface="+mj-ea"/>
                <a:cs typeface="+mj-cs"/>
              </a:rPr>
              <a:t>Microservice</a:t>
            </a:r>
            <a:endParaRPr lang="en-US" sz="4000" cap="all" dirty="0">
              <a:blipFill dpi="0" rotWithShape="1">
                <a:blip r:embed="rId3"/>
                <a:srcRect/>
                <a:tile tx="6350" ty="-127000" sx="65000" sy="64000" flip="none" algn="tl"/>
              </a:blipFill>
              <a:latin typeface="+mj-lt"/>
              <a:ea typeface="+mj-ea"/>
              <a:cs typeface="+mj-cs"/>
            </a:endParaRPr>
          </a:p>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40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913710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33" y="491066"/>
            <a:ext cx="10058400" cy="5683362"/>
          </a:xfrm>
          <a:prstGeom prst="rect">
            <a:avLst/>
          </a:prstGeom>
          <a:ln>
            <a:solidFill>
              <a:schemeClr val="tx1"/>
            </a:solidFill>
          </a:ln>
        </p:spPr>
      </p:pic>
    </p:spTree>
    <p:extLst>
      <p:ext uri="{BB962C8B-B14F-4D97-AF65-F5344CB8AC3E}">
        <p14:creationId xmlns:p14="http://schemas.microsoft.com/office/powerpoint/2010/main" val="1353829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355600"/>
            <a:ext cx="10058400" cy="5661114"/>
          </a:xfrm>
          <a:prstGeom prst="rect">
            <a:avLst/>
          </a:prstGeom>
          <a:ln>
            <a:solidFill>
              <a:schemeClr val="tx1"/>
            </a:solidFill>
          </a:ln>
        </p:spPr>
      </p:pic>
    </p:spTree>
    <p:extLst>
      <p:ext uri="{BB962C8B-B14F-4D97-AF65-F5344CB8AC3E}">
        <p14:creationId xmlns:p14="http://schemas.microsoft.com/office/powerpoint/2010/main" val="745526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656166"/>
            <a:ext cx="10058400" cy="4864190"/>
          </a:xfrm>
          <a:prstGeom prst="rect">
            <a:avLst/>
          </a:prstGeom>
          <a:ln>
            <a:solidFill>
              <a:schemeClr val="tx1"/>
            </a:solidFill>
          </a:ln>
        </p:spPr>
      </p:pic>
    </p:spTree>
    <p:extLst>
      <p:ext uri="{BB962C8B-B14F-4D97-AF65-F5344CB8AC3E}">
        <p14:creationId xmlns:p14="http://schemas.microsoft.com/office/powerpoint/2010/main" val="1459786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86512"/>
            <a:ext cx="10058400" cy="631649"/>
          </a:xfrm>
        </p:spPr>
        <p:txBody>
          <a:bodyPr>
            <a:normAutofit fontScale="90000"/>
          </a:bodyPr>
          <a:lstStyle/>
          <a:p>
            <a:pPr algn="ctr"/>
            <a:r>
              <a:rPr lang="en-US" sz="4000" dirty="0"/>
              <a:t>Kubernetes anywhere</a:t>
            </a:r>
          </a:p>
        </p:txBody>
      </p:sp>
      <p:sp>
        <p:nvSpPr>
          <p:cNvPr id="3" name="Content Placeholder 2"/>
          <p:cNvSpPr>
            <a:spLocks noGrp="1"/>
          </p:cNvSpPr>
          <p:nvPr>
            <p:ph idx="1"/>
          </p:nvPr>
        </p:nvSpPr>
        <p:spPr/>
        <p:txBody>
          <a:bodyPr>
            <a:normAutofit/>
          </a:bodyPr>
          <a:lstStyle/>
          <a:p>
            <a:r>
              <a:rPr lang="en-US" sz="2400" dirty="0"/>
              <a:t>You can Kubernetes anywhere</a:t>
            </a:r>
          </a:p>
          <a:p>
            <a:r>
              <a:rPr lang="en-US" sz="2400" dirty="0"/>
              <a:t>On-premise (Own Datacenter)</a:t>
            </a:r>
          </a:p>
          <a:p>
            <a:r>
              <a:rPr lang="en-US" sz="2400" dirty="0"/>
              <a:t>Public cloud (Google/AWS/Azure)</a:t>
            </a:r>
          </a:p>
          <a:p>
            <a:r>
              <a:rPr lang="en-US" sz="2400" dirty="0"/>
              <a:t>Hybrid: Public&amp; Private</a:t>
            </a:r>
          </a:p>
        </p:txBody>
      </p:sp>
    </p:spTree>
    <p:extLst>
      <p:ext uri="{BB962C8B-B14F-4D97-AF65-F5344CB8AC3E}">
        <p14:creationId xmlns:p14="http://schemas.microsoft.com/office/powerpoint/2010/main" val="873800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797903"/>
          </a:xfrm>
        </p:spPr>
        <p:txBody>
          <a:bodyPr>
            <a:normAutofit/>
          </a:bodyPr>
          <a:lstStyle/>
          <a:p>
            <a:pPr algn="ctr"/>
            <a:r>
              <a:rPr lang="en-US" sz="4000" dirty="0"/>
              <a:t>Kubernetes Setup</a:t>
            </a:r>
          </a:p>
        </p:txBody>
      </p:sp>
      <p:sp>
        <p:nvSpPr>
          <p:cNvPr id="3" name="Content Placeholder 2"/>
          <p:cNvSpPr>
            <a:spLocks noGrp="1"/>
          </p:cNvSpPr>
          <p:nvPr>
            <p:ph idx="1"/>
          </p:nvPr>
        </p:nvSpPr>
        <p:spPr>
          <a:xfrm>
            <a:off x="1069848" y="1658271"/>
            <a:ext cx="10058400" cy="4050792"/>
          </a:xfrm>
        </p:spPr>
        <p:txBody>
          <a:bodyPr/>
          <a:lstStyle/>
          <a:p>
            <a:r>
              <a:rPr lang="en-US" dirty="0"/>
              <a:t>Kubernetes can be run from anywhere</a:t>
            </a:r>
          </a:p>
          <a:p>
            <a:r>
              <a:rPr lang="en-US" dirty="0"/>
              <a:t>More integrations required for certain cloud providers </a:t>
            </a:r>
          </a:p>
          <a:p>
            <a:pPr>
              <a:buFont typeface="Wingdings" charset="2"/>
              <a:buChar char="Ø"/>
            </a:pPr>
            <a:r>
              <a:rPr lang="en-US" dirty="0"/>
              <a:t>Things like Volumes and External Load Balancers works only with supported cloud provider(AWS/AZURE)</a:t>
            </a:r>
          </a:p>
          <a:p>
            <a:pPr>
              <a:buFont typeface="Wingdings" charset="2"/>
              <a:buChar char="Ø"/>
            </a:pPr>
            <a:endParaRPr lang="en-US" dirty="0"/>
          </a:p>
          <a:p>
            <a:r>
              <a:rPr lang="en-US" dirty="0" err="1"/>
              <a:t>Minikube</a:t>
            </a:r>
            <a:r>
              <a:rPr lang="en-US" dirty="0"/>
              <a:t> </a:t>
            </a:r>
            <a:r>
              <a:rPr lang="mr-IN" dirty="0"/>
              <a:t>–</a:t>
            </a:r>
            <a:r>
              <a:rPr lang="en-US" dirty="0"/>
              <a:t> for quickly single machine Kubernetes cluster</a:t>
            </a:r>
          </a:p>
          <a:p>
            <a:r>
              <a:rPr lang="en-US" dirty="0"/>
              <a:t>https://</a:t>
            </a:r>
            <a:r>
              <a:rPr lang="en-US" dirty="0" err="1"/>
              <a:t>github.com</a:t>
            </a:r>
            <a:r>
              <a:rPr lang="en-US" dirty="0"/>
              <a:t>/</a:t>
            </a:r>
            <a:r>
              <a:rPr lang="en-US" dirty="0" err="1"/>
              <a:t>kubernetes</a:t>
            </a:r>
            <a:r>
              <a:rPr lang="en-US" dirty="0"/>
              <a:t>/</a:t>
            </a:r>
            <a:r>
              <a:rPr lang="en-US" dirty="0" err="1"/>
              <a:t>minikube</a:t>
            </a:r>
            <a:endParaRPr lang="en-US" dirty="0"/>
          </a:p>
          <a:p>
            <a:r>
              <a:rPr lang="en-US" dirty="0"/>
              <a:t>Kops : creating </a:t>
            </a:r>
            <a:r>
              <a:rPr lang="en-US" dirty="0" err="1"/>
              <a:t>kubernetes</a:t>
            </a:r>
            <a:r>
              <a:rPr lang="en-US" dirty="0"/>
              <a:t> cluster in </a:t>
            </a:r>
            <a:r>
              <a:rPr lang="en-US" dirty="0" err="1"/>
              <a:t>aws</a:t>
            </a:r>
            <a:endParaRPr lang="en-US" dirty="0"/>
          </a:p>
          <a:p>
            <a:r>
              <a:rPr lang="en-US" dirty="0"/>
              <a:t>This can be used to spin up highly available PROD cluster on AWS</a:t>
            </a:r>
          </a:p>
        </p:txBody>
      </p:sp>
    </p:spTree>
    <p:extLst>
      <p:ext uri="{BB962C8B-B14F-4D97-AF65-F5344CB8AC3E}">
        <p14:creationId xmlns:p14="http://schemas.microsoft.com/office/powerpoint/2010/main" val="645196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85008"/>
            <a:ext cx="10058400" cy="890649"/>
          </a:xfrm>
        </p:spPr>
        <p:txBody>
          <a:bodyPr>
            <a:normAutofit/>
          </a:bodyPr>
          <a:lstStyle/>
          <a:p>
            <a:pPr algn="ctr"/>
            <a:r>
              <a:rPr lang="en-US" sz="4000" dirty="0"/>
              <a:t>Create first app on k8s</a:t>
            </a:r>
          </a:p>
        </p:txBody>
      </p:sp>
      <p:sp>
        <p:nvSpPr>
          <p:cNvPr id="3" name="Content Placeholder 2"/>
          <p:cNvSpPr>
            <a:spLocks noGrp="1"/>
          </p:cNvSpPr>
          <p:nvPr>
            <p:ph idx="1"/>
          </p:nvPr>
        </p:nvSpPr>
        <p:spPr>
          <a:xfrm>
            <a:off x="1069848" y="1092530"/>
            <a:ext cx="10058400" cy="5079670"/>
          </a:xfrm>
        </p:spPr>
        <p:txBody>
          <a:bodyPr>
            <a:normAutofit/>
          </a:bodyPr>
          <a:lstStyle/>
          <a:p>
            <a:r>
              <a:rPr lang="en-US" b="1" dirty="0" err="1"/>
              <a:t>kubectl</a:t>
            </a:r>
            <a:r>
              <a:rPr lang="en-US" b="1" dirty="0"/>
              <a:t> create </a:t>
            </a:r>
            <a:r>
              <a:rPr lang="mr-IN" b="1" dirty="0"/>
              <a:t>–</a:t>
            </a:r>
            <a:r>
              <a:rPr lang="en-US" b="1" dirty="0"/>
              <a:t>f </a:t>
            </a:r>
            <a:r>
              <a:rPr lang="en-US" b="1" dirty="0" err="1"/>
              <a:t>helloworld.yml</a:t>
            </a:r>
            <a:endParaRPr lang="en-US" b="1" dirty="0"/>
          </a:p>
          <a:p>
            <a:r>
              <a:rPr lang="en-US" b="1" dirty="0" err="1"/>
              <a:t>kubectl</a:t>
            </a:r>
            <a:r>
              <a:rPr lang="en-US" b="1" dirty="0"/>
              <a:t> get pods</a:t>
            </a:r>
          </a:p>
          <a:p>
            <a:r>
              <a:rPr lang="en-US" b="1" dirty="0" err="1"/>
              <a:t>kubectl</a:t>
            </a:r>
            <a:r>
              <a:rPr lang="en-US" b="1" dirty="0"/>
              <a:t> describe pod &lt;</a:t>
            </a:r>
            <a:r>
              <a:rPr lang="en-US" b="1" dirty="0" err="1"/>
              <a:t>pod_name</a:t>
            </a:r>
            <a:r>
              <a:rPr lang="en-US" b="1" dirty="0"/>
              <a:t>&gt;</a:t>
            </a:r>
          </a:p>
          <a:p>
            <a:r>
              <a:rPr lang="en-US" b="1" dirty="0" err="1"/>
              <a:t>kubectl</a:t>
            </a:r>
            <a:r>
              <a:rPr lang="en-US" b="1" dirty="0"/>
              <a:t> port-forward &lt;</a:t>
            </a:r>
            <a:r>
              <a:rPr lang="en-US" b="1" dirty="0" err="1"/>
              <a:t>pod_name</a:t>
            </a:r>
            <a:r>
              <a:rPr lang="en-US" b="1" dirty="0"/>
              <a:t>&gt; 8080:3000 (Only for local host)</a:t>
            </a:r>
          </a:p>
          <a:p>
            <a:r>
              <a:rPr lang="en-US" b="1" dirty="0" err="1"/>
              <a:t>kubectl</a:t>
            </a:r>
            <a:r>
              <a:rPr lang="en-US" b="1" dirty="0"/>
              <a:t> expose pod &lt;&gt; --type=</a:t>
            </a:r>
            <a:r>
              <a:rPr lang="en-US" b="1" dirty="0" err="1"/>
              <a:t>NodePort</a:t>
            </a:r>
            <a:r>
              <a:rPr lang="en-US" b="1" dirty="0"/>
              <a:t> --name=hello-service</a:t>
            </a:r>
          </a:p>
          <a:p>
            <a:r>
              <a:rPr lang="en-US" b="1" dirty="0" err="1"/>
              <a:t>kubectl</a:t>
            </a:r>
            <a:r>
              <a:rPr lang="en-US" b="1" dirty="0"/>
              <a:t> get svc</a:t>
            </a:r>
          </a:p>
          <a:p>
            <a:r>
              <a:rPr lang="en-US" b="1" dirty="0" err="1"/>
              <a:t>Minikube</a:t>
            </a:r>
            <a:r>
              <a:rPr lang="en-US" b="1" dirty="0"/>
              <a:t> service &lt;</a:t>
            </a:r>
            <a:r>
              <a:rPr lang="en-US" b="1" dirty="0" err="1"/>
              <a:t>service_name</a:t>
            </a:r>
            <a:r>
              <a:rPr lang="en-US" b="1" dirty="0"/>
              <a:t>&gt; --</a:t>
            </a:r>
            <a:r>
              <a:rPr lang="en-US" b="1" dirty="0" err="1"/>
              <a:t>url</a:t>
            </a:r>
            <a:endParaRPr lang="en-US" b="1" dirty="0"/>
          </a:p>
        </p:txBody>
      </p:sp>
    </p:spTree>
    <p:extLst>
      <p:ext uri="{BB962C8B-B14F-4D97-AF65-F5344CB8AC3E}">
        <p14:creationId xmlns:p14="http://schemas.microsoft.com/office/powerpoint/2010/main" val="1488524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45404"/>
          </a:xfrm>
        </p:spPr>
        <p:txBody>
          <a:bodyPr>
            <a:normAutofit/>
          </a:bodyPr>
          <a:lstStyle/>
          <a:p>
            <a:pPr algn="ctr"/>
            <a:r>
              <a:rPr lang="en-US" sz="4000" dirty="0"/>
              <a:t>What happens in </a:t>
            </a:r>
            <a:r>
              <a:rPr lang="en-US" sz="4000" dirty="0" err="1"/>
              <a:t>backgroud</a:t>
            </a:r>
            <a:endParaRPr lang="en-US" sz="4000" dirty="0"/>
          </a:p>
        </p:txBody>
      </p:sp>
      <p:sp>
        <p:nvSpPr>
          <p:cNvPr id="3" name="Content Placeholder 2"/>
          <p:cNvSpPr>
            <a:spLocks noGrp="1"/>
          </p:cNvSpPr>
          <p:nvPr>
            <p:ph idx="1"/>
          </p:nvPr>
        </p:nvSpPr>
        <p:spPr>
          <a:xfrm>
            <a:off x="1069848" y="845404"/>
            <a:ext cx="10058400" cy="5326796"/>
          </a:xfrm>
        </p:spPr>
        <p:txBody>
          <a:bodyPr/>
          <a:lstStyle/>
          <a:p>
            <a:r>
              <a:rPr lang="en-US" sz="2400" dirty="0"/>
              <a:t>As soon as Master gets a request to create a pod, It assigns the task to scheduler.</a:t>
            </a:r>
          </a:p>
          <a:p>
            <a:r>
              <a:rPr lang="en-US" sz="2400" dirty="0"/>
              <a:t>Scheduler on the master checks which node is free and assigns the task to least loaded worker/node.</a:t>
            </a:r>
          </a:p>
          <a:p>
            <a:r>
              <a:rPr lang="en-US" sz="2400" dirty="0" err="1"/>
              <a:t>Kubelet</a:t>
            </a:r>
            <a:r>
              <a:rPr lang="en-US" sz="2400" dirty="0"/>
              <a:t> on the node receives the task, mount the necessary volumes.</a:t>
            </a:r>
          </a:p>
          <a:p>
            <a:r>
              <a:rPr lang="en-US" sz="2400" dirty="0"/>
              <a:t>Then, </a:t>
            </a:r>
            <a:r>
              <a:rPr lang="en-US" sz="2400" dirty="0" err="1"/>
              <a:t>kubelet</a:t>
            </a:r>
            <a:r>
              <a:rPr lang="en-US" sz="2400" dirty="0"/>
              <a:t> pulls the image mentioned in the pod definition and create container accordingly post which it starts.</a:t>
            </a:r>
          </a:p>
          <a:p>
            <a:endParaRPr lang="en-US" dirty="0"/>
          </a:p>
        </p:txBody>
      </p:sp>
    </p:spTree>
    <p:extLst>
      <p:ext uri="{BB962C8B-B14F-4D97-AF65-F5344CB8AC3E}">
        <p14:creationId xmlns:p14="http://schemas.microsoft.com/office/powerpoint/2010/main" val="3491215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38526"/>
          </a:xfrm>
        </p:spPr>
        <p:txBody>
          <a:bodyPr>
            <a:normAutofit/>
          </a:bodyPr>
          <a:lstStyle/>
          <a:p>
            <a:pPr algn="ctr"/>
            <a:r>
              <a:rPr lang="en-US" sz="4000" dirty="0"/>
              <a:t>Some useful commands</a:t>
            </a:r>
          </a:p>
        </p:txBody>
      </p:sp>
      <p:sp>
        <p:nvSpPr>
          <p:cNvPr id="3" name="Content Placeholder 2"/>
          <p:cNvSpPr>
            <a:spLocks noGrp="1"/>
          </p:cNvSpPr>
          <p:nvPr>
            <p:ph idx="1"/>
          </p:nvPr>
        </p:nvSpPr>
        <p:spPr>
          <a:xfrm>
            <a:off x="1069848" y="843148"/>
            <a:ext cx="10058400" cy="5329052"/>
          </a:xfrm>
        </p:spPr>
        <p:txBody>
          <a:bodyPr/>
          <a:lstStyle/>
          <a:p>
            <a:r>
              <a:rPr lang="en-US" dirty="0"/>
              <a:t>Run command in the running container</a:t>
            </a:r>
          </a:p>
          <a:p>
            <a:r>
              <a:rPr lang="en-US" b="1" dirty="0" err="1"/>
              <a:t>Kubectl</a:t>
            </a:r>
            <a:r>
              <a:rPr lang="en-US" b="1" dirty="0"/>
              <a:t> exec &lt;</a:t>
            </a:r>
            <a:r>
              <a:rPr lang="en-US" b="1" dirty="0" err="1"/>
              <a:t>pod_name</a:t>
            </a:r>
            <a:r>
              <a:rPr lang="en-US" b="1" dirty="0"/>
              <a:t>&gt; -- command</a:t>
            </a:r>
          </a:p>
          <a:p>
            <a:endParaRPr lang="en-US" b="1" dirty="0"/>
          </a:p>
          <a:p>
            <a:r>
              <a:rPr lang="en-US" dirty="0"/>
              <a:t>You can install one </a:t>
            </a:r>
            <a:r>
              <a:rPr lang="en-US" dirty="0" err="1"/>
              <a:t>ubuntu</a:t>
            </a:r>
            <a:r>
              <a:rPr lang="en-US" dirty="0"/>
              <a:t> machine to check or ping internal containers.</a:t>
            </a:r>
          </a:p>
          <a:p>
            <a:r>
              <a:rPr lang="en-US" b="1" dirty="0" err="1"/>
              <a:t>Kubectl</a:t>
            </a:r>
            <a:r>
              <a:rPr lang="en-US" b="1" dirty="0"/>
              <a:t> run </a:t>
            </a:r>
            <a:r>
              <a:rPr lang="mr-IN" b="1" dirty="0"/>
              <a:t>–</a:t>
            </a:r>
            <a:r>
              <a:rPr lang="en-US" b="1" dirty="0"/>
              <a:t>it </a:t>
            </a:r>
            <a:r>
              <a:rPr lang="en-US" b="1" dirty="0" err="1"/>
              <a:t>ubuntu</a:t>
            </a:r>
            <a:r>
              <a:rPr lang="en-US" b="1" dirty="0"/>
              <a:t> --image=centos --restart=Never </a:t>
            </a:r>
            <a:r>
              <a:rPr lang="mr-IN" b="1" dirty="0"/>
              <a:t>–</a:t>
            </a:r>
            <a:r>
              <a:rPr lang="en-US" b="1" dirty="0"/>
              <a:t> </a:t>
            </a:r>
            <a:r>
              <a:rPr lang="en-US" b="1" dirty="0" err="1"/>
              <a:t>sh</a:t>
            </a:r>
            <a:endParaRPr lang="en-US" b="1" dirty="0"/>
          </a:p>
          <a:p>
            <a:r>
              <a:rPr lang="en-US" dirty="0"/>
              <a:t>Inside you can ping/curl to different pod</a:t>
            </a:r>
          </a:p>
          <a:p>
            <a:r>
              <a:rPr lang="en-US" dirty="0"/>
              <a:t>You can describe services by below command.</a:t>
            </a:r>
          </a:p>
          <a:p>
            <a:r>
              <a:rPr lang="en-US" b="1" dirty="0" err="1"/>
              <a:t>Kubectl</a:t>
            </a:r>
            <a:r>
              <a:rPr lang="en-US" b="1" dirty="0"/>
              <a:t> describe service &lt;</a:t>
            </a:r>
            <a:r>
              <a:rPr lang="en-US" b="1" dirty="0" err="1"/>
              <a:t>service_name</a:t>
            </a:r>
            <a:r>
              <a:rPr lang="en-US" b="1" dirty="0"/>
              <a:t>&gt;</a:t>
            </a:r>
          </a:p>
          <a:p>
            <a:r>
              <a:rPr lang="en-US" dirty="0"/>
              <a:t>Delete pod and services</a:t>
            </a:r>
          </a:p>
          <a:p>
            <a:r>
              <a:rPr lang="en-US" b="1" dirty="0" err="1"/>
              <a:t>Kubectl</a:t>
            </a:r>
            <a:r>
              <a:rPr lang="en-US" b="1" dirty="0"/>
              <a:t> delete pod &lt;</a:t>
            </a:r>
            <a:r>
              <a:rPr lang="en-US" b="1" dirty="0" err="1"/>
              <a:t>pod_name</a:t>
            </a:r>
            <a:r>
              <a:rPr lang="en-US" b="1" dirty="0"/>
              <a:t>&gt;</a:t>
            </a:r>
          </a:p>
          <a:p>
            <a:r>
              <a:rPr lang="en-US" b="1" dirty="0" err="1"/>
              <a:t>Kubectl</a:t>
            </a:r>
            <a:r>
              <a:rPr lang="en-US" b="1" dirty="0"/>
              <a:t> delete service &lt;</a:t>
            </a:r>
            <a:r>
              <a:rPr lang="en-US" b="1" dirty="0" err="1"/>
              <a:t>service_name</a:t>
            </a:r>
            <a:r>
              <a:rPr lang="en-US" b="1" dirty="0"/>
              <a:t>&gt;</a:t>
            </a:r>
          </a:p>
          <a:p>
            <a:endParaRPr lang="en-US" b="1" dirty="0"/>
          </a:p>
        </p:txBody>
      </p:sp>
    </p:spTree>
    <p:extLst>
      <p:ext uri="{BB962C8B-B14F-4D97-AF65-F5344CB8AC3E}">
        <p14:creationId xmlns:p14="http://schemas.microsoft.com/office/powerpoint/2010/main" val="8456299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63999"/>
            <a:ext cx="10058400" cy="607898"/>
          </a:xfrm>
        </p:spPr>
        <p:txBody>
          <a:bodyPr>
            <a:normAutofit fontScale="90000"/>
          </a:bodyPr>
          <a:lstStyle/>
          <a:p>
            <a:pPr algn="ctr"/>
            <a:r>
              <a:rPr lang="en-US" sz="4000"/>
              <a:t>Load balancer </a:t>
            </a:r>
            <a:r>
              <a:rPr lang="en-US" sz="4000" dirty="0"/>
              <a:t>as a service</a:t>
            </a:r>
          </a:p>
        </p:txBody>
      </p:sp>
      <p:sp>
        <p:nvSpPr>
          <p:cNvPr id="3" name="Content Placeholder 2"/>
          <p:cNvSpPr>
            <a:spLocks noGrp="1"/>
          </p:cNvSpPr>
          <p:nvPr>
            <p:ph idx="1"/>
          </p:nvPr>
        </p:nvSpPr>
        <p:spPr>
          <a:xfrm>
            <a:off x="1069848" y="1603169"/>
            <a:ext cx="10058400" cy="4569031"/>
          </a:xfrm>
        </p:spPr>
        <p:txBody>
          <a:bodyPr/>
          <a:lstStyle/>
          <a:p>
            <a:r>
              <a:rPr lang="en-US" dirty="0"/>
              <a:t>This creates a ELB in AWS.</a:t>
            </a:r>
          </a:p>
          <a:p>
            <a:r>
              <a:rPr lang="en-US" dirty="0"/>
              <a:t>This will route the traffic between worker/nodes.</a:t>
            </a:r>
          </a:p>
          <a:p>
            <a:r>
              <a:rPr lang="en-US" dirty="0"/>
              <a:t>Go to </a:t>
            </a:r>
            <a:r>
              <a:rPr lang="en-US" dirty="0" err="1"/>
              <a:t>first_app</a:t>
            </a:r>
            <a:r>
              <a:rPr lang="en-US" dirty="0"/>
              <a:t> folder</a:t>
            </a:r>
          </a:p>
          <a:p>
            <a:r>
              <a:rPr lang="en-US" b="1" dirty="0" err="1"/>
              <a:t>Kubectl</a:t>
            </a:r>
            <a:r>
              <a:rPr lang="en-US" b="1" dirty="0"/>
              <a:t> create </a:t>
            </a:r>
            <a:r>
              <a:rPr lang="mr-IN" b="1" dirty="0"/>
              <a:t>–</a:t>
            </a:r>
            <a:r>
              <a:rPr lang="en-US" b="1" dirty="0"/>
              <a:t>f </a:t>
            </a:r>
            <a:r>
              <a:rPr lang="en-US" b="1" dirty="0" err="1"/>
              <a:t>helloworld.yml</a:t>
            </a:r>
            <a:endParaRPr lang="en-US" b="1" dirty="0"/>
          </a:p>
          <a:p>
            <a:r>
              <a:rPr lang="en-US" b="1" dirty="0" err="1"/>
              <a:t>Kubectl</a:t>
            </a:r>
            <a:r>
              <a:rPr lang="en-US" b="1" dirty="0"/>
              <a:t> create </a:t>
            </a:r>
            <a:r>
              <a:rPr lang="mr-IN" b="1" dirty="0"/>
              <a:t>–</a:t>
            </a:r>
            <a:r>
              <a:rPr lang="en-US" b="1" dirty="0"/>
              <a:t>f </a:t>
            </a:r>
            <a:r>
              <a:rPr lang="en-US" b="1" dirty="0" err="1"/>
              <a:t>helloworld-service.yml</a:t>
            </a:r>
            <a:endParaRPr lang="en-US" b="1" dirty="0"/>
          </a:p>
          <a:p>
            <a:r>
              <a:rPr lang="en-US" dirty="0"/>
              <a:t>Check both pod and service.</a:t>
            </a:r>
          </a:p>
          <a:p>
            <a:r>
              <a:rPr lang="en-US" dirty="0"/>
              <a:t>Check if ELB is created and able to route the traffic.</a:t>
            </a:r>
          </a:p>
        </p:txBody>
      </p:sp>
    </p:spTree>
    <p:extLst>
      <p:ext uri="{BB962C8B-B14F-4D97-AF65-F5344CB8AC3E}">
        <p14:creationId xmlns:p14="http://schemas.microsoft.com/office/powerpoint/2010/main" val="1833551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851" y="152123"/>
            <a:ext cx="10058400" cy="726651"/>
          </a:xfrm>
        </p:spPr>
        <p:txBody>
          <a:bodyPr>
            <a:normAutofit/>
          </a:bodyPr>
          <a:lstStyle/>
          <a:p>
            <a:pPr algn="ctr"/>
            <a:r>
              <a:rPr lang="en-US" sz="4000" dirty="0"/>
              <a:t>Revisit-Architecture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995497"/>
            <a:ext cx="10058400" cy="5060681"/>
          </a:xfrm>
        </p:spPr>
      </p:pic>
    </p:spTree>
    <p:extLst>
      <p:ext uri="{BB962C8B-B14F-4D97-AF65-F5344CB8AC3E}">
        <p14:creationId xmlns:p14="http://schemas.microsoft.com/office/powerpoint/2010/main" val="938732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2955</TotalTime>
  <Words>3864</Words>
  <Application>Microsoft Office PowerPoint</Application>
  <PresentationFormat>Widescreen</PresentationFormat>
  <Paragraphs>549</Paragraphs>
  <Slides>108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Rockwell</vt:lpstr>
      <vt:lpstr>Rockwell Condensed</vt:lpstr>
      <vt:lpstr>Rockwell Extra Bold</vt:lpstr>
      <vt:lpstr>Wingdings</vt:lpstr>
      <vt:lpstr>Wood Type</vt:lpstr>
      <vt:lpstr>Monolithic Architecture</vt:lpstr>
      <vt:lpstr>PowerPoint Presentation</vt:lpstr>
      <vt:lpstr>   Monolithic challenges</vt:lpstr>
      <vt:lpstr>What are Micro services?</vt:lpstr>
      <vt:lpstr>PowerPoint Presentation</vt:lpstr>
      <vt:lpstr>Microservice Architecture</vt:lpstr>
      <vt:lpstr>MicroService Architecture</vt:lpstr>
      <vt:lpstr> MicroService Architecture </vt:lpstr>
      <vt:lpstr>PowerPoint Presentation</vt:lpstr>
      <vt:lpstr>Microservice Features</vt:lpstr>
      <vt:lpstr>Virtualization</vt:lpstr>
      <vt:lpstr>Types of hypervisors</vt:lpstr>
      <vt:lpstr>Virtualization vs containerization</vt:lpstr>
      <vt:lpstr>Containerization on CLOUD</vt:lpstr>
      <vt:lpstr>Resource/memory utilization</vt:lpstr>
      <vt:lpstr>Known Containerization tools in DEvops</vt:lpstr>
      <vt:lpstr>CLUSTER Management &amp; Deployment</vt:lpstr>
      <vt:lpstr>DOCKER</vt:lpstr>
      <vt:lpstr>DOCKER</vt:lpstr>
      <vt:lpstr>Docker in DEVOPS</vt:lpstr>
      <vt:lpstr>Docker-Architecture</vt:lpstr>
      <vt:lpstr>Docker Editions</vt:lpstr>
      <vt:lpstr>Docker Editions at store.docker.com</vt:lpstr>
      <vt:lpstr>CE vs. EE, Stable vs. Edge</vt:lpstr>
      <vt:lpstr>Continued…</vt:lpstr>
      <vt:lpstr>DOCKER Installations</vt:lpstr>
      <vt:lpstr>Installation on windows Server 2016</vt:lpstr>
      <vt:lpstr>Installation on windows 10(PRO/ENT)</vt:lpstr>
      <vt:lpstr>Installation on windows 7/8 and 10 Home</vt:lpstr>
      <vt:lpstr>Installation on MAC</vt:lpstr>
      <vt:lpstr>Installation on Linux</vt:lpstr>
      <vt:lpstr>DOCKER Containers-Lab</vt:lpstr>
      <vt:lpstr>Docker-Commands</vt:lpstr>
      <vt:lpstr>Docker-Commands</vt:lpstr>
      <vt:lpstr>Image VS container</vt:lpstr>
      <vt:lpstr>Apache container</vt:lpstr>
      <vt:lpstr>What happens in 'docker container run'</vt:lpstr>
      <vt:lpstr>Example Of Changing The Defaults</vt:lpstr>
      <vt:lpstr>Mongo/MYSQL container</vt:lpstr>
      <vt:lpstr>Assignment-1</vt:lpstr>
      <vt:lpstr>Whats happening in container</vt:lpstr>
      <vt:lpstr>Getting a shell inside container</vt:lpstr>
      <vt:lpstr>Docker Network</vt:lpstr>
      <vt:lpstr>Docker Network-cli</vt:lpstr>
      <vt:lpstr>Docker Network - DNS</vt:lpstr>
      <vt:lpstr>Assignment-2</vt:lpstr>
      <vt:lpstr>Assignment-3</vt:lpstr>
      <vt:lpstr>Docker Images</vt:lpstr>
      <vt:lpstr>Docker-HUB</vt:lpstr>
      <vt:lpstr>Image and their layers</vt:lpstr>
      <vt:lpstr>Tags</vt:lpstr>
      <vt:lpstr>Building custom images</vt:lpstr>
      <vt:lpstr>Assignment-4</vt:lpstr>
      <vt:lpstr>Containers Lifetime and Persistent Data</vt:lpstr>
      <vt:lpstr>Persistent Data: volumes</vt:lpstr>
      <vt:lpstr>Persistent Data: Bind Mounting</vt:lpstr>
      <vt:lpstr>Docker-composE</vt:lpstr>
      <vt:lpstr>Docker-compose cli</vt:lpstr>
      <vt:lpstr>Assignment-5</vt:lpstr>
      <vt:lpstr>Assigment-6</vt:lpstr>
      <vt:lpstr>DOCKER SWARM</vt:lpstr>
      <vt:lpstr>Containers Everywhere</vt:lpstr>
      <vt:lpstr>SWARM-Built in orchestration</vt:lpstr>
      <vt:lpstr>Architecture</vt:lpstr>
      <vt:lpstr>Architecture in Detail</vt:lpstr>
      <vt:lpstr>Example: NGINX</vt:lpstr>
      <vt:lpstr>Docker swarm init</vt:lpstr>
      <vt:lpstr>Docker swarM:3 node cluster</vt:lpstr>
      <vt:lpstr>Docker SWARM command</vt:lpstr>
      <vt:lpstr>Docker SWARM Networking</vt:lpstr>
      <vt:lpstr>Routing mesh</vt:lpstr>
      <vt:lpstr>Overlay</vt:lpstr>
      <vt:lpstr>Ingress Network traffic</vt:lpstr>
      <vt:lpstr>Docker swarm app</vt:lpstr>
      <vt:lpstr>Docker Swarm Stack</vt:lpstr>
      <vt:lpstr>Docker secrets</vt:lpstr>
      <vt:lpstr>Kubernetes</vt:lpstr>
      <vt:lpstr>What is kubernetes</vt:lpstr>
      <vt:lpstr>More about kubernetes</vt:lpstr>
      <vt:lpstr>Kubernetes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anywhere</vt:lpstr>
      <vt:lpstr>Kubernetes Setup</vt:lpstr>
      <vt:lpstr>Create first app on k8s</vt:lpstr>
      <vt:lpstr>What happens in backgroud</vt:lpstr>
      <vt:lpstr>Some useful commands</vt:lpstr>
      <vt:lpstr>Load balancer as a service</vt:lpstr>
      <vt:lpstr>Revisit-Architecture</vt:lpstr>
      <vt:lpstr>PowerPoint Presentation</vt:lpstr>
      <vt:lpstr>Scaling-PODS</vt:lpstr>
      <vt:lpstr>Scaling-Replication Controller</vt:lpstr>
      <vt:lpstr>RC-DEMO</vt:lpstr>
      <vt:lpstr>Replication SET</vt:lpstr>
      <vt:lpstr>Deployments</vt:lpstr>
      <vt:lpstr>Deployment</vt:lpstr>
      <vt:lpstr>Commands-deployment</vt:lpstr>
      <vt:lpstr>Sample Application on K8s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Monolithic Architecture</dc:title>
  <dc:creator>Vishal Ingale</dc:creator>
  <cp:lastModifiedBy>Vishal Ingale</cp:lastModifiedBy>
  <cp:revision>124</cp:revision>
  <dcterms:created xsi:type="dcterms:W3CDTF">2018-04-20T14:46:41Z</dcterms:created>
  <dcterms:modified xsi:type="dcterms:W3CDTF">2019-03-22T13:58:42Z</dcterms:modified>
</cp:coreProperties>
</file>